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7"/>
  </p:handoutMasterIdLst>
  <p:sldIdLst>
    <p:sldId id="256" r:id="rId2"/>
    <p:sldId id="279" r:id="rId3"/>
    <p:sldId id="286" r:id="rId4"/>
    <p:sldId id="288" r:id="rId5"/>
    <p:sldId id="268" r:id="rId6"/>
    <p:sldId id="269" r:id="rId7"/>
    <p:sldId id="270" r:id="rId8"/>
    <p:sldId id="287" r:id="rId9"/>
    <p:sldId id="289" r:id="rId10"/>
    <p:sldId id="284" r:id="rId11"/>
    <p:sldId id="274" r:id="rId12"/>
    <p:sldId id="280" r:id="rId13"/>
    <p:sldId id="276" r:id="rId14"/>
    <p:sldId id="285" r:id="rId15"/>
    <p:sldId id="272" r:id="rId1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99"/>
    <a:srgbClr val="CCECFF"/>
    <a:srgbClr val="0099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43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4.bin"/><Relationship Id="rId3" Type="http://schemas.microsoft.com/office/2006/relationships/legacyDiagramText" Target="legacyDiagramText9.bin"/><Relationship Id="rId7" Type="http://schemas.microsoft.com/office/2006/relationships/legacyDiagramText" Target="legacyDiagramText13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6" Type="http://schemas.microsoft.com/office/2006/relationships/legacyDiagramText" Target="legacyDiagramText12.bin"/><Relationship Id="rId5" Type="http://schemas.microsoft.com/office/2006/relationships/legacyDiagramText" Target="legacyDiagramText11.bin"/><Relationship Id="rId4" Type="http://schemas.microsoft.com/office/2006/relationships/legacyDiagramText" Target="legacyDiagramText10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041A47-EC63-4EE4-9C08-100647482F8B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F04EB-1D3E-430F-8C22-B8639280B53A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7AE97-072E-408C-B2F7-4619BF940EE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5D33F-F0A0-4F1B-A9AA-130D2E6D99E2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7710-0259-4B45-AA03-B0C0AB9D40B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BDD93-BD72-46E3-A704-AB1209B5BF8F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F304D-4F51-4521-858F-EF5349CA9E7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33684-B374-493A-8C43-90C28D65BF4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CFBE-F896-43BC-9F14-6F7BCC836BC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74B20-2E3A-4FF4-90C2-BBA8BEACAC2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3492-AEDA-4A91-AC0E-BC5E8DD8A22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31FE0-E7C9-4594-8145-369145BFE28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bg-BG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23BFB5-7487-4F8B-8545-FB567A338E94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57364"/>
            <a:ext cx="9144000" cy="3155961"/>
          </a:xfrm>
          <a:noFill/>
        </p:spPr>
        <p:txBody>
          <a:bodyPr/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Education 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Bulgaria</a:t>
            </a:r>
            <a:endParaRPr lang="bg-BG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2" name="Organization Chart 6"/>
          <p:cNvGraphicFramePr>
            <a:graphicFrameLocks/>
          </p:cNvGraphicFramePr>
          <p:nvPr/>
        </p:nvGraphicFramePr>
        <p:xfrm>
          <a:off x="0" y="0"/>
          <a:ext cx="8675688" cy="6405563"/>
        </p:xfrm>
        <a:graphic>
          <a:graphicData uri="http://schemas.openxmlformats.org/drawingml/2006/compatibility">
            <com:legacyDrawing xmlns:com="http://schemas.openxmlformats.org/drawingml/2006/compatibility" spid="_x0000_s5018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4282" y="928671"/>
            <a:ext cx="871543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552450" algn="just"/>
            <a:r>
              <a:rPr lang="en-US" sz="2800" dirty="0"/>
              <a:t>	</a:t>
            </a:r>
            <a:r>
              <a:rPr lang="bg-BG" sz="2600" dirty="0"/>
              <a:t>The structure of the</a:t>
            </a:r>
            <a:r>
              <a:rPr lang="en-US" sz="2600" dirty="0"/>
              <a:t> </a:t>
            </a:r>
            <a:r>
              <a:rPr lang="bg-BG" sz="2600" dirty="0"/>
              <a:t>syllabus is based on three types of instruction: compulsory, compulsory chosen and optional.</a:t>
            </a:r>
          </a:p>
          <a:p>
            <a:pPr marL="171450" indent="552450" algn="just"/>
            <a:r>
              <a:rPr lang="en-US" sz="2600" dirty="0"/>
              <a:t>	</a:t>
            </a:r>
            <a:r>
              <a:rPr lang="bg-BG" sz="2600" dirty="0"/>
              <a:t>Compulsory (General) education in Bulgarian schools is provided through the teaching and</a:t>
            </a:r>
            <a:r>
              <a:rPr lang="en-US" sz="2600" dirty="0"/>
              <a:t> </a:t>
            </a:r>
            <a:r>
              <a:rPr lang="bg-BG" sz="2600" dirty="0"/>
              <a:t>training of subjects related to the following fields of culture and education:</a:t>
            </a:r>
            <a:endParaRPr lang="en-US" sz="2600" dirty="0"/>
          </a:p>
          <a:p>
            <a:pPr marL="171450" indent="552450"/>
            <a:endParaRPr lang="en-US" sz="2600" dirty="0"/>
          </a:p>
          <a:p>
            <a:pPr marL="171450" indent="552450"/>
            <a:endParaRPr lang="bg-BG" sz="26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21429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syllabus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28662" y="3786190"/>
            <a:ext cx="7675588" cy="350865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Bulgarian grammar and literature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Foreign languages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Mathematics, Computing, Information technology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Social sciences and civic education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Natural sciences and ecology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Arts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Culture and technology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bg-BG" sz="2400" b="1" dirty="0"/>
              <a:t>Physical education and sport</a:t>
            </a:r>
          </a:p>
          <a:p>
            <a:pPr>
              <a:spcBef>
                <a:spcPct val="50000"/>
              </a:spcBef>
            </a:pPr>
            <a:endParaRPr lang="bg-BG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14283" y="1052513"/>
            <a:ext cx="8715436" cy="80021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/>
            <a:r>
              <a:rPr lang="bg-BG" sz="2600" dirty="0"/>
              <a:t>The students in the secondary comprehensive schools go in for school-leaving exams in the following subjects:</a:t>
            </a:r>
            <a:endParaRPr lang="en-US" sz="2600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214290"/>
            <a:ext cx="9142413" cy="67710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School-leaving examinations</a:t>
            </a:r>
            <a:endParaRPr lang="bg-BG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1785926"/>
            <a:ext cx="8678893" cy="207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3333FF"/>
              </a:buClr>
              <a:buSzPct val="120000"/>
              <a:buFont typeface="Wingdings" pitchFamily="2" charset="2"/>
              <a:buChar char="ü"/>
            </a:pPr>
            <a:r>
              <a:rPr lang="bg-BG" sz="2600" b="1" dirty="0">
                <a:solidFill>
                  <a:srgbClr val="3366CC"/>
                </a:solidFill>
                <a:latin typeface="Times New Roman" pitchFamily="18" charset="0"/>
              </a:rPr>
              <a:t>Bulgarian language and Literature</a:t>
            </a:r>
            <a:endParaRPr lang="en-US" sz="2600" b="1" dirty="0">
              <a:solidFill>
                <a:srgbClr val="3366CC"/>
              </a:solidFill>
              <a:latin typeface="Times New Roman" pitchFamily="18" charset="0"/>
            </a:endParaRPr>
          </a:p>
          <a:p>
            <a:pPr algn="just">
              <a:buClr>
                <a:srgbClr val="3333FF"/>
              </a:buClr>
              <a:buSzPct val="120000"/>
              <a:buFont typeface="Wingdings" pitchFamily="2" charset="2"/>
              <a:buChar char="ü"/>
            </a:pPr>
            <a:r>
              <a:rPr lang="bg-BG" sz="2600" b="1" dirty="0">
                <a:solidFill>
                  <a:srgbClr val="3366CC"/>
                </a:solidFill>
                <a:latin typeface="Times New Roman" pitchFamily="18" charset="0"/>
              </a:rPr>
              <a:t>A general subject of their own choice (excluding Bulgarian language and Literature)</a:t>
            </a:r>
            <a:r>
              <a:rPr lang="bg-BG" sz="2600" dirty="0">
                <a:latin typeface="Times New Roman" pitchFamily="18" charset="0"/>
              </a:rPr>
              <a:t>; the subject has to be included in the compulsory curriculum for the last schooling year.</a:t>
            </a:r>
            <a:endParaRPr lang="en-US" sz="2600" dirty="0">
              <a:latin typeface="Times New Roman" pitchFamily="18" charset="0"/>
            </a:endParaRPr>
          </a:p>
          <a:p>
            <a:pPr>
              <a:buClr>
                <a:srgbClr val="3333FF"/>
              </a:buClr>
              <a:buSzPct val="120000"/>
            </a:pPr>
            <a:endParaRPr lang="bg-BG" sz="2600" dirty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52413" y="5000636"/>
            <a:ext cx="8677305" cy="15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3333FF"/>
              </a:buClr>
              <a:buSzPct val="120000"/>
              <a:buFont typeface="Wingdings" pitchFamily="2" charset="2"/>
              <a:buChar char="ü"/>
            </a:pPr>
            <a:r>
              <a:rPr lang="bg-BG" sz="2600" b="1" dirty="0">
                <a:solidFill>
                  <a:srgbClr val="3366CC"/>
                </a:solidFill>
                <a:latin typeface="Times New Roman" pitchFamily="18" charset="0"/>
              </a:rPr>
              <a:t>Bulgarian language and Literature:</a:t>
            </a:r>
          </a:p>
          <a:p>
            <a:pPr algn="just">
              <a:buClr>
                <a:srgbClr val="3333FF"/>
              </a:buClr>
              <a:buSzPct val="120000"/>
              <a:buFont typeface="Wingdings" pitchFamily="2" charset="2"/>
              <a:buChar char="ü"/>
            </a:pPr>
            <a:r>
              <a:rPr lang="bg-BG" sz="2600" b="1" dirty="0">
                <a:solidFill>
                  <a:srgbClr val="3366CC"/>
                </a:solidFill>
                <a:latin typeface="Times New Roman" pitchFamily="18" charset="0"/>
              </a:rPr>
              <a:t>The main subject of the specialized school</a:t>
            </a:r>
            <a:r>
              <a:rPr lang="bg-BG" sz="2600" dirty="0">
                <a:latin typeface="Times New Roman" pitchFamily="18" charset="0"/>
              </a:rPr>
              <a:t>; if it is Bulgarian language and Literature, the examination is in the second important subject of the school.</a:t>
            </a:r>
            <a:endParaRPr lang="bg-BG" sz="2600" dirty="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4282" y="3714753"/>
            <a:ext cx="8715436" cy="101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3333FF"/>
              </a:buClr>
              <a:buSzPct val="120000"/>
              <a:buFont typeface="Wingdings" pitchFamily="2" charset="2"/>
              <a:buNone/>
            </a:pPr>
            <a:r>
              <a:rPr lang="bg-BG" sz="2800" dirty="0">
                <a:latin typeface="Times New Roman" pitchFamily="18" charset="0"/>
              </a:rPr>
              <a:t>The students in the specialized/specialized secondary schools sit for school-leaving exams in the following subjects:</a:t>
            </a:r>
          </a:p>
          <a:p>
            <a:pPr>
              <a:buClr>
                <a:srgbClr val="3333FF"/>
              </a:buClr>
              <a:buSzPct val="120000"/>
              <a:buFont typeface="Wingdings" pitchFamily="2" charset="2"/>
              <a:buNone/>
            </a:pP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3850" y="214290"/>
            <a:ext cx="8820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system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1214421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90600" indent="-895350" algn="ctr"/>
            <a:r>
              <a:rPr lang="en-US" sz="3200" b="1" dirty="0"/>
              <a:t>Usual grading system in the school</a:t>
            </a:r>
            <a:endParaRPr lang="en-US" sz="3200" dirty="0"/>
          </a:p>
          <a:p>
            <a:pPr marL="990600" indent="-895350" algn="ctr"/>
            <a:r>
              <a:rPr lang="en-US" sz="3200" dirty="0"/>
              <a:t>Full Description: 2-6;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87450" y="2285991"/>
            <a:ext cx="73437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90600" indent="-95250"/>
            <a:r>
              <a:rPr lang="en-US" sz="3600" b="1" dirty="0">
                <a:solidFill>
                  <a:srgbClr val="3333FF"/>
                </a:solidFill>
              </a:rPr>
              <a:t>6</a:t>
            </a:r>
            <a:r>
              <a:rPr lang="en-US" sz="3200" dirty="0"/>
              <a:t>: </a:t>
            </a:r>
            <a:r>
              <a:rPr lang="en-US" sz="3200" dirty="0" err="1"/>
              <a:t>otlichen</a:t>
            </a:r>
            <a:r>
              <a:rPr lang="en-US" sz="3200" dirty="0"/>
              <a:t> (</a:t>
            </a:r>
            <a:r>
              <a:rPr lang="en-US" sz="3600" b="1" dirty="0">
                <a:solidFill>
                  <a:srgbClr val="3333FF"/>
                </a:solidFill>
              </a:rPr>
              <a:t>excellent</a:t>
            </a:r>
            <a:r>
              <a:rPr lang="en-US" sz="3200" dirty="0"/>
              <a:t>);</a:t>
            </a:r>
          </a:p>
          <a:p>
            <a:pPr marL="990600" indent="-95250"/>
            <a:r>
              <a:rPr lang="en-US" sz="3600" b="1" dirty="0">
                <a:solidFill>
                  <a:srgbClr val="3333FF"/>
                </a:solidFill>
              </a:rPr>
              <a:t>5</a:t>
            </a:r>
            <a:r>
              <a:rPr lang="en-US" sz="3200" dirty="0"/>
              <a:t>: </a:t>
            </a:r>
            <a:r>
              <a:rPr lang="en-US" sz="3200" dirty="0" err="1"/>
              <a:t>mnogo</a:t>
            </a:r>
            <a:r>
              <a:rPr lang="en-US" sz="3200" dirty="0"/>
              <a:t> </a:t>
            </a:r>
            <a:r>
              <a:rPr lang="en-US" sz="3200" dirty="0" err="1"/>
              <a:t>dobur</a:t>
            </a:r>
            <a:r>
              <a:rPr lang="en-US" sz="3200" dirty="0"/>
              <a:t> (</a:t>
            </a:r>
            <a:r>
              <a:rPr lang="en-US" sz="3600" b="1" dirty="0">
                <a:solidFill>
                  <a:srgbClr val="3333FF"/>
                </a:solidFill>
              </a:rPr>
              <a:t>very good</a:t>
            </a:r>
            <a:r>
              <a:rPr lang="en-US" sz="3200" dirty="0"/>
              <a:t>);</a:t>
            </a:r>
          </a:p>
          <a:p>
            <a:pPr marL="990600" indent="-95250"/>
            <a:r>
              <a:rPr lang="en-US" sz="3600" b="1" dirty="0">
                <a:solidFill>
                  <a:srgbClr val="3333FF"/>
                </a:solidFill>
              </a:rPr>
              <a:t>4</a:t>
            </a:r>
            <a:r>
              <a:rPr lang="en-US" sz="3200" dirty="0"/>
              <a:t>: </a:t>
            </a:r>
            <a:r>
              <a:rPr lang="en-US" sz="3200" dirty="0" err="1"/>
              <a:t>dobur</a:t>
            </a:r>
            <a:r>
              <a:rPr lang="en-US" sz="3200" dirty="0"/>
              <a:t> (</a:t>
            </a:r>
            <a:r>
              <a:rPr lang="en-US" sz="3600" b="1" dirty="0">
                <a:solidFill>
                  <a:srgbClr val="3333FF"/>
                </a:solidFill>
              </a:rPr>
              <a:t>good</a:t>
            </a:r>
            <a:r>
              <a:rPr lang="en-US" sz="3200" dirty="0"/>
              <a:t>); </a:t>
            </a:r>
          </a:p>
          <a:p>
            <a:pPr marL="990600" indent="-95250"/>
            <a:r>
              <a:rPr lang="en-US" sz="3600" b="1" dirty="0">
                <a:solidFill>
                  <a:srgbClr val="3333FF"/>
                </a:solidFill>
              </a:rPr>
              <a:t>3</a:t>
            </a:r>
            <a:r>
              <a:rPr lang="en-US" sz="3200" dirty="0"/>
              <a:t>: </a:t>
            </a:r>
            <a:r>
              <a:rPr lang="en-US" sz="3200" dirty="0" err="1"/>
              <a:t>sreden</a:t>
            </a:r>
            <a:r>
              <a:rPr lang="en-US" sz="3200" dirty="0"/>
              <a:t> (</a:t>
            </a:r>
            <a:r>
              <a:rPr lang="en-US" sz="3600" b="1" dirty="0">
                <a:solidFill>
                  <a:srgbClr val="3333FF"/>
                </a:solidFill>
              </a:rPr>
              <a:t>sufficient</a:t>
            </a:r>
            <a:r>
              <a:rPr lang="en-US" sz="3200" dirty="0"/>
              <a:t>); </a:t>
            </a:r>
          </a:p>
          <a:p>
            <a:pPr marL="990600" indent="-95250"/>
            <a:r>
              <a:rPr lang="en-US" sz="3600" b="1" dirty="0">
                <a:solidFill>
                  <a:srgbClr val="3333FF"/>
                </a:solidFill>
              </a:rPr>
              <a:t>2</a:t>
            </a:r>
            <a:r>
              <a:rPr lang="en-US" sz="3200" dirty="0"/>
              <a:t>: slab (</a:t>
            </a:r>
            <a:r>
              <a:rPr lang="en-US" sz="3600" b="1" dirty="0">
                <a:solidFill>
                  <a:srgbClr val="3333FF"/>
                </a:solidFill>
              </a:rPr>
              <a:t>poor</a:t>
            </a:r>
            <a:r>
              <a:rPr lang="en-US" sz="3200" dirty="0"/>
              <a:t>).</a:t>
            </a:r>
          </a:p>
          <a:p>
            <a:pPr marL="990600" indent="-95250"/>
            <a:r>
              <a:rPr lang="en-US" sz="3200" dirty="0"/>
              <a:t>Highest on scale: 6</a:t>
            </a:r>
          </a:p>
          <a:p>
            <a:pPr marL="990600" indent="-95250"/>
            <a:r>
              <a:rPr lang="en-US" sz="3200" dirty="0"/>
              <a:t>Pass/fail level: 3/2</a:t>
            </a:r>
          </a:p>
          <a:p>
            <a:pPr marL="990600" indent="-95250"/>
            <a:r>
              <a:rPr lang="en-US" sz="3200" dirty="0"/>
              <a:t>Lowest on scale: 2</a:t>
            </a:r>
            <a:endParaRPr lang="bg-B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14282" y="260350"/>
            <a:ext cx="8678893" cy="652486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600" b="1" dirty="0">
                <a:solidFill>
                  <a:srgbClr val="3333FF"/>
                </a:solidFill>
              </a:rPr>
              <a:t>The Regulations on the Implementation of the Public Education Act and the school activities regulations:</a:t>
            </a:r>
          </a:p>
          <a:p>
            <a:pPr algn="just"/>
            <a:endParaRPr lang="en-US" sz="1200" b="1" dirty="0">
              <a:solidFill>
                <a:srgbClr val="3333FF"/>
              </a:solidFill>
            </a:endParaRPr>
          </a:p>
          <a:p>
            <a:pPr algn="just"/>
            <a:r>
              <a:rPr lang="en-US" dirty="0"/>
              <a:t>- </a:t>
            </a:r>
            <a:r>
              <a:rPr lang="en-US" dirty="0" smtClean="0"/>
              <a:t> </a:t>
            </a:r>
            <a:r>
              <a:rPr lang="en-US" sz="2000" b="1" dirty="0" smtClean="0"/>
              <a:t>Pupils </a:t>
            </a:r>
            <a:r>
              <a:rPr lang="en-US" sz="2000" b="1" dirty="0"/>
              <a:t>are not allowed to be absent from school without valid reason</a:t>
            </a:r>
          </a:p>
          <a:p>
            <a:pPr algn="just"/>
            <a:r>
              <a:rPr lang="en-US" sz="2000" b="1" dirty="0" smtClean="0"/>
              <a:t>- The </a:t>
            </a:r>
            <a:r>
              <a:rPr lang="en-US" sz="2000" b="1" dirty="0"/>
              <a:t>absence of a pupil from classes without a valid excuse counts as an ‘unexcused absence’</a:t>
            </a:r>
          </a:p>
          <a:p>
            <a:pPr algn="just"/>
            <a:r>
              <a:rPr lang="en-US" sz="2000" b="1" dirty="0" smtClean="0"/>
              <a:t>- Provided </a:t>
            </a:r>
            <a:r>
              <a:rPr lang="en-US" sz="2000" b="1" dirty="0"/>
              <a:t>a pupil is 15 minutes late without a valid excuse for three school hours, this is considered as an ‘unexcused absence’ for one school hour</a:t>
            </a:r>
          </a:p>
          <a:p>
            <a:pPr algn="just"/>
            <a:r>
              <a:rPr lang="en-US" sz="2000" b="1" dirty="0" smtClean="0"/>
              <a:t>- A </a:t>
            </a:r>
            <a:r>
              <a:rPr lang="en-US" sz="2000" b="1" dirty="0"/>
              <a:t>“transfer to another school till the end of the school year” penalty may be imposed on a pupil if he/she has more than 15 ‘unexcused absences’, with the exception of pupils in their final upper secondary school grade in both day and evening form of instruction.</a:t>
            </a:r>
          </a:p>
          <a:p>
            <a:pPr algn="just"/>
            <a:r>
              <a:rPr lang="en-US" sz="2000" b="1" dirty="0" smtClean="0"/>
              <a:t>- If </a:t>
            </a:r>
            <a:r>
              <a:rPr lang="en-US" sz="2000" b="1" dirty="0"/>
              <a:t>pupils fail to perform their obligations, established by the Regulations on the Implementation of the Public Education Act and the school activities regulations, they are penalized by: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b="1" dirty="0"/>
              <a:t> reprimand;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b="1" dirty="0"/>
              <a:t> warning for transfer to another school;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b="1" dirty="0"/>
              <a:t> transfer to another school until the end of the school year;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b="1" dirty="0"/>
              <a:t> moving from daytime to independent form of instruction – for pupils aged 16 and above.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Certificate/diploma awarded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00173"/>
            <a:ext cx="8686800" cy="3873515"/>
          </a:xfrm>
          <a:noFill/>
          <a:ln w="38100" cap="rnd">
            <a:solidFill>
              <a:srgbClr val="3366CC"/>
            </a:solidFill>
            <a:prstDash val="sysDot"/>
          </a:ln>
        </p:spPr>
        <p:txBody>
          <a:bodyPr/>
          <a:lstStyle/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3600" b="1" dirty="0"/>
              <a:t>Grade fourth Leaving Certificate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3600" b="1" i="1" dirty="0"/>
              <a:t>Basic Education Completion Certificate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3600" b="1" i="1" dirty="0"/>
              <a:t>Diploma of  Completed Secondary Education</a:t>
            </a:r>
          </a:p>
          <a:p>
            <a:pPr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3600" b="1" i="1" dirty="0"/>
              <a:t>Diploma of Completed Secondary Education and Certificate of Professional Qualification</a:t>
            </a:r>
            <a:r>
              <a:rPr lang="bg-BG" sz="3600" b="1" dirty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" name="Organization Chart 5"/>
          <p:cNvGraphicFramePr>
            <a:graphicFrameLocks/>
          </p:cNvGraphicFramePr>
          <p:nvPr/>
        </p:nvGraphicFramePr>
        <p:xfrm>
          <a:off x="0" y="357166"/>
          <a:ext cx="9144000" cy="6270625"/>
        </p:xfrm>
        <a:graphic>
          <a:graphicData uri="http://schemas.openxmlformats.org/drawingml/2006/compatibility">
            <com:legacyDrawing xmlns:com="http://schemas.openxmlformats.org/drawingml/2006/compatibility" spid="_x0000_s3994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78893" cy="624048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indent="457200" algn="ctr"/>
            <a:r>
              <a:rPr lang="en-US" sz="3200" b="1" dirty="0">
                <a:solidFill>
                  <a:srgbClr val="3366CC"/>
                </a:solidFill>
              </a:rPr>
              <a:t>According to the </a:t>
            </a:r>
            <a:r>
              <a:rPr lang="en-US" sz="3200" b="1" u="sng" dirty="0">
                <a:solidFill>
                  <a:srgbClr val="3366CC"/>
                </a:solidFill>
              </a:rPr>
              <a:t>type of instruction and the educational level</a:t>
            </a:r>
            <a:r>
              <a:rPr lang="en-US" sz="3200" b="1" dirty="0">
                <a:solidFill>
                  <a:srgbClr val="3366CC"/>
                </a:solidFill>
              </a:rPr>
              <a:t>, schools are: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Primary</a:t>
            </a:r>
            <a:r>
              <a:rPr lang="en-US" sz="2100" b="1" dirty="0"/>
              <a:t>: grade 1 through grade 4;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Lower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secondary</a:t>
            </a:r>
            <a:r>
              <a:rPr lang="en-US" sz="2100" b="1" dirty="0"/>
              <a:t>: grade 5 through grade 8;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Basic</a:t>
            </a:r>
            <a:r>
              <a:rPr lang="en-US" sz="2100" b="1" dirty="0"/>
              <a:t>: grade 1 through grade 8;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Upper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secondary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, also called high schools: grade 9 through grade 12;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Specialized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upper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secondary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schools/Specialized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high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Secondary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general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, grade 1 through grade 12;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Vocational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upper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secondary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 - grade 8 or 9 through grade 12 or grade 13;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Vocational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: from grade 7 or grade 9 with a three-year training course; from grade 9 with a four-year training course; and </a:t>
            </a:r>
            <a:r>
              <a:rPr lang="en-US" sz="2100" b="1" dirty="0" err="1"/>
              <a:t>profesionalni</a:t>
            </a:r>
            <a:r>
              <a:rPr lang="en-US" sz="2100" b="1" dirty="0"/>
              <a:t> </a:t>
            </a:r>
            <a:r>
              <a:rPr lang="en-US" sz="2100" b="1" dirty="0" err="1"/>
              <a:t>kolezhi</a:t>
            </a:r>
            <a:r>
              <a:rPr lang="en-US" sz="2100" b="1" dirty="0"/>
              <a:t> (vocational colleges) with a course of study of up to two years;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Sports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Arts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;</a:t>
            </a:r>
          </a:p>
          <a:p>
            <a:pPr indent="457200"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100" b="1" dirty="0">
                <a:solidFill>
                  <a:srgbClr val="3366CC"/>
                </a:solidFill>
              </a:rPr>
              <a:t>Special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3366CC"/>
                </a:solidFill>
              </a:rPr>
              <a:t>schools</a:t>
            </a:r>
            <a:r>
              <a:rPr lang="en-US" sz="2100" b="1" dirty="0"/>
              <a:t>.</a:t>
            </a:r>
            <a:endParaRPr lang="bg-BG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14282" y="500042"/>
            <a:ext cx="8715436" cy="598074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</a:rPr>
              <a:t>According </a:t>
            </a:r>
            <a:r>
              <a:rPr lang="en-US" sz="3600" b="1" u="sng" dirty="0">
                <a:solidFill>
                  <a:srgbClr val="3333FF"/>
                </a:solidFill>
              </a:rPr>
              <a:t>to the way of funding, </a:t>
            </a:r>
            <a:r>
              <a:rPr lang="en-US" sz="3600" b="1" dirty="0">
                <a:solidFill>
                  <a:srgbClr val="3333FF"/>
                </a:solidFill>
              </a:rPr>
              <a:t>schools are:</a:t>
            </a:r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pPr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3200" b="1" dirty="0">
                <a:solidFill>
                  <a:srgbClr val="3333FF"/>
                </a:solidFill>
              </a:rPr>
              <a:t>State</a:t>
            </a:r>
            <a:r>
              <a:rPr lang="en-US" sz="2800" b="1" dirty="0"/>
              <a:t>- State schools, which are of national importance and are funded by the national budget</a:t>
            </a:r>
          </a:p>
          <a:p>
            <a:pPr algn="just"/>
            <a:endParaRPr lang="en-US" sz="2800" b="1" dirty="0"/>
          </a:p>
          <a:p>
            <a:pPr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3333FF"/>
                </a:solidFill>
              </a:rPr>
              <a:t>Municipal</a:t>
            </a:r>
            <a:r>
              <a:rPr lang="en-US" sz="2800" b="1" dirty="0"/>
              <a:t> - Municipal schools are of local importance and are funded by the municipal budget</a:t>
            </a:r>
          </a:p>
          <a:p>
            <a:pPr algn="just"/>
            <a:endParaRPr lang="en-US" sz="2800" b="1" u="sng" dirty="0"/>
          </a:p>
          <a:p>
            <a:pPr algn="just">
              <a:buClr>
                <a:srgbClr val="3333FF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3333FF"/>
                </a:solidFill>
              </a:rPr>
              <a:t>Private</a:t>
            </a:r>
            <a:r>
              <a:rPr lang="en-US" sz="2800" b="1" dirty="0"/>
              <a:t> - Private schools are not funded by the state or municipal budget and pupils pay fees for their education. </a:t>
            </a:r>
            <a:endParaRPr lang="bg-BG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PRE-SCHOOL EDUCATION</a:t>
            </a:r>
            <a:endParaRPr lang="bg-BG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172450" cy="4032250"/>
          </a:xfrm>
          <a:noFill/>
        </p:spPr>
        <p:txBody>
          <a:bodyPr/>
          <a:lstStyle/>
          <a:p>
            <a:pPr algn="just">
              <a:buFontTx/>
              <a:buNone/>
            </a:pPr>
            <a:r>
              <a:rPr lang="en-US" dirty="0" smtClean="0"/>
              <a:t>	</a:t>
            </a:r>
            <a:r>
              <a:rPr lang="bg-BG" sz="4000" dirty="0" smtClean="0"/>
              <a:t>Pre-primary </a:t>
            </a:r>
            <a:r>
              <a:rPr lang="bg-BG" sz="4000" dirty="0"/>
              <a:t>education embraces children between 3 and 6/7 years old. Optional kindergarten education is provided for children between three and six years old. However, prior to starting school, children must attend a one-year pre-school program</a:t>
            </a:r>
            <a:r>
              <a:rPr lang="en-US" sz="4000" dirty="0"/>
              <a:t>.</a:t>
            </a:r>
            <a:r>
              <a:rPr lang="bg-BG" sz="4000" dirty="0"/>
              <a:t> </a:t>
            </a:r>
          </a:p>
          <a:p>
            <a:pPr algn="ctr">
              <a:buFontTx/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14290"/>
            <a:ext cx="5903912" cy="766785"/>
          </a:xfrm>
        </p:spPr>
        <p:txBody>
          <a:bodyPr/>
          <a:lstStyle/>
          <a:p>
            <a:r>
              <a:rPr lang="bg-BG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 EDUCATION</a:t>
            </a:r>
            <a:endParaRPr lang="bg-BG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1" y="1357298"/>
            <a:ext cx="8715437" cy="5499115"/>
          </a:xfrm>
        </p:spPr>
        <p:txBody>
          <a:bodyPr/>
          <a:lstStyle/>
          <a:p>
            <a:pPr marL="95250" indent="266700">
              <a:buFontTx/>
              <a:buNone/>
            </a:pPr>
            <a:r>
              <a:rPr lang="bg-BG" sz="2600" b="1" dirty="0"/>
              <a:t>Basic education (1-8 grades) in Bulgaria comprises</a:t>
            </a:r>
            <a:r>
              <a:rPr lang="en-US" sz="2600" b="1" dirty="0"/>
              <a:t>:</a:t>
            </a:r>
            <a:r>
              <a:rPr lang="bg-BG" sz="2600" b="1" dirty="0"/>
              <a:t> </a:t>
            </a:r>
            <a:endParaRPr lang="en-US" sz="2600" b="1" dirty="0"/>
          </a:p>
          <a:p>
            <a:pPr marL="95250" indent="266700">
              <a:buFont typeface="Wingdings" pitchFamily="2" charset="2"/>
              <a:buChar char="ü"/>
            </a:pPr>
            <a:r>
              <a:rPr lang="bg-BG" sz="2600" b="1" dirty="0">
                <a:solidFill>
                  <a:srgbClr val="3333FF"/>
                </a:solidFill>
              </a:rPr>
              <a:t>primary school</a:t>
            </a:r>
            <a:r>
              <a:rPr lang="bg-BG" sz="2600" b="1" dirty="0"/>
              <a:t> (grades 1-4) </a:t>
            </a:r>
            <a:endParaRPr lang="en-US" sz="2600" b="1" dirty="0"/>
          </a:p>
          <a:p>
            <a:pPr marL="95250" indent="266700">
              <a:buFont typeface="Wingdings" pitchFamily="2" charset="2"/>
              <a:buChar char="ü"/>
            </a:pPr>
            <a:r>
              <a:rPr lang="bg-BG" sz="2600" b="1" dirty="0">
                <a:solidFill>
                  <a:srgbClr val="3333FF"/>
                </a:solidFill>
              </a:rPr>
              <a:t>pre-secondary school</a:t>
            </a:r>
            <a:r>
              <a:rPr lang="bg-BG" sz="2600" b="1" dirty="0"/>
              <a:t> (grades 5-8). </a:t>
            </a:r>
            <a:endParaRPr lang="en-US" sz="2600" b="1" dirty="0"/>
          </a:p>
          <a:p>
            <a:pPr marL="95250" indent="266700" algn="just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sz="2600" b="1" dirty="0"/>
              <a:t>	</a:t>
            </a:r>
            <a:r>
              <a:rPr lang="bg-BG" sz="2600" b="1" dirty="0"/>
              <a:t>Within the framework of the same educational level additional vocational qualification could be obtained by running vocational-technical programmes upon completion of grades 6, 7 or 8. Learning resources /text books/ are free and are provided by the school. After successful completion of grade 4, a </a:t>
            </a:r>
            <a:r>
              <a:rPr lang="bg-BG" sz="2600" b="1" i="1" dirty="0">
                <a:solidFill>
                  <a:srgbClr val="3333FF"/>
                </a:solidFill>
              </a:rPr>
              <a:t>Certificate of Primary Education</a:t>
            </a:r>
            <a:r>
              <a:rPr lang="bg-BG" sz="2600" b="1" dirty="0"/>
              <a:t> is issued</a:t>
            </a:r>
            <a:r>
              <a:rPr lang="bg-BG" sz="2600" b="1" i="1" dirty="0"/>
              <a:t>. A </a:t>
            </a:r>
            <a:r>
              <a:rPr lang="bg-BG" sz="2600" b="1" i="1" dirty="0">
                <a:solidFill>
                  <a:srgbClr val="3333FF"/>
                </a:solidFill>
              </a:rPr>
              <a:t>Certificate of Basic</a:t>
            </a:r>
            <a:r>
              <a:rPr lang="bg-BG" sz="2600" b="1" i="1" dirty="0"/>
              <a:t> </a:t>
            </a:r>
            <a:r>
              <a:rPr lang="bg-BG" sz="2600" b="1" i="1" dirty="0">
                <a:solidFill>
                  <a:srgbClr val="3333FF"/>
                </a:solidFill>
              </a:rPr>
              <a:t>Education</a:t>
            </a:r>
            <a:r>
              <a:rPr lang="bg-BG" sz="2600" b="1" dirty="0"/>
              <a:t> is issued after successful completion of grade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0"/>
            <a:ext cx="8229600" cy="622323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EDUCATION</a:t>
            </a:r>
            <a:endParaRPr lang="bg-BG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8929718" cy="571342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g-BG" sz="2600" b="1" dirty="0"/>
              <a:t>Secondary education in Bulgaria can be divided into </a:t>
            </a:r>
            <a:r>
              <a:rPr lang="bg-BG" sz="2600" b="1" dirty="0">
                <a:solidFill>
                  <a:srgbClr val="3366CC"/>
                </a:solidFill>
              </a:rPr>
              <a:t>secondary general /comprehensive and profile-oriented/ and vocational. Secondary general education </a:t>
            </a:r>
            <a:r>
              <a:rPr lang="bg-BG" sz="2600" b="1" dirty="0"/>
              <a:t>can be attained at secondary comprehensive schools</a:t>
            </a:r>
            <a:r>
              <a:rPr lang="en-US" sz="2600" b="1" dirty="0"/>
              <a:t> - </a:t>
            </a:r>
            <a:r>
              <a:rPr lang="bg-BG" sz="2600" b="1" dirty="0"/>
              <a:t> 4 years and profile-oriented schools</a:t>
            </a:r>
            <a:r>
              <a:rPr lang="en-US" sz="2600" b="1" dirty="0"/>
              <a:t>-</a:t>
            </a:r>
            <a:r>
              <a:rPr lang="bg-BG" sz="2600" b="1" dirty="0"/>
              <a:t>4, 5 years. Students can enter the profile-oriented schools upon completion of grade 7 or 8 after passing entry examinations, according to the profile of the school (mother tongue/literature, mathematics, humanities etc.). </a:t>
            </a:r>
          </a:p>
          <a:p>
            <a:pPr algn="just">
              <a:lnSpc>
                <a:spcPct val="80000"/>
              </a:lnSpc>
            </a:pPr>
            <a:r>
              <a:rPr lang="bg-BG" sz="2600" b="1" dirty="0">
                <a:solidFill>
                  <a:srgbClr val="3366CC"/>
                </a:solidFill>
              </a:rPr>
              <a:t>Secondary vocational education </a:t>
            </a:r>
            <a:r>
              <a:rPr lang="bg-BG" sz="2600" b="1" dirty="0"/>
              <a:t>can be attained at technical schools upon completion of grade 8 and a 4-years training, as well as upon completion of grade 7 and a 5-years training with intensive foreign language instruction. It is also provided by professional technical schools within a 3-years educational programme. </a:t>
            </a:r>
            <a:endParaRPr lang="en-US" sz="2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50825" y="260350"/>
            <a:ext cx="8497888" cy="8651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bg-BG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468313" y="1412875"/>
            <a:ext cx="8207375" cy="10810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bg-BG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68313" y="2852738"/>
            <a:ext cx="8280400" cy="10096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bg-BG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68313" y="4149725"/>
            <a:ext cx="8280400" cy="100806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bg-BG" sz="2000" b="1">
                <a:solidFill>
                  <a:srgbClr val="3333FF"/>
                </a:solidFill>
              </a:rPr>
              <a:t>Specialized secondary schools</a:t>
            </a:r>
            <a:r>
              <a:rPr lang="bg-BG"/>
              <a:t> – admission upon completion of grade 8 </a:t>
            </a:r>
            <a:r>
              <a:rPr lang="en-US"/>
              <a:t/>
            </a:r>
            <a:br>
              <a:rPr lang="en-US"/>
            </a:br>
            <a:r>
              <a:rPr lang="bg-BG"/>
              <a:t>(theses are schools with emphasis either on science and/or mathematics, or</a:t>
            </a:r>
            <a:r>
              <a:rPr lang="en-US"/>
              <a:t/>
            </a:r>
            <a:br>
              <a:rPr lang="en-US"/>
            </a:br>
            <a:r>
              <a:rPr lang="bg-BG"/>
              <a:t> on humanities, or sports, or arts etc.) They cover grades 9 through 12/13.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468313" y="5300663"/>
            <a:ext cx="8280400" cy="13398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bg-BG" sz="2000" b="1">
                <a:solidFill>
                  <a:srgbClr val="3333FF"/>
                </a:solidFill>
              </a:rPr>
              <a:t>Vocational secondary education</a:t>
            </a:r>
            <a:r>
              <a:rPr lang="bg-BG"/>
              <a:t> is available at the vocational-technical and </a:t>
            </a:r>
            <a:r>
              <a:rPr lang="en-US"/>
              <a:t/>
            </a:r>
            <a:br>
              <a:rPr lang="en-US"/>
            </a:br>
            <a:r>
              <a:rPr lang="bg-BG"/>
              <a:t>in the technical schools. The vocational-technical schools offer </a:t>
            </a:r>
            <a:r>
              <a:rPr lang="en-US"/>
              <a:t>4 </a:t>
            </a:r>
            <a:r>
              <a:rPr lang="bg-BG"/>
              <a:t>years of </a:t>
            </a:r>
            <a:r>
              <a:rPr lang="en-US"/>
              <a:t/>
            </a:r>
            <a:br>
              <a:rPr lang="en-US"/>
            </a:br>
            <a:r>
              <a:rPr lang="bg-BG"/>
              <a:t>training upon completion of grade 8 and 5 years of training upon completion of </a:t>
            </a:r>
            <a:r>
              <a:rPr lang="en-US"/>
              <a:t/>
            </a:r>
            <a:br>
              <a:rPr lang="en-US"/>
            </a:br>
            <a:r>
              <a:rPr lang="bg-BG"/>
              <a:t>grade 7. Both result in specialized secondary education.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50825" y="476250"/>
            <a:ext cx="8613775" cy="4308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S</a:t>
            </a:r>
            <a:r>
              <a:rPr lang="bg-BG" sz="2800" b="1" dirty="0">
                <a:solidFill>
                  <a:srgbClr val="3333FF"/>
                </a:solidFill>
              </a:rPr>
              <a:t>econdary education (upper level) is offered by: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68313" y="1557338"/>
            <a:ext cx="8207375" cy="8540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bg-BG" sz="2000" b="1" dirty="0">
                <a:solidFill>
                  <a:srgbClr val="3333FF"/>
                </a:solidFill>
              </a:rPr>
              <a:t>Secondary comprehensive schools</a:t>
            </a:r>
            <a:r>
              <a:rPr lang="bg-BG" dirty="0"/>
              <a:t>, they cover:</a:t>
            </a:r>
            <a:r>
              <a:rPr lang="en-US" dirty="0"/>
              <a:t/>
            </a:r>
            <a:br>
              <a:rPr lang="en-US" dirty="0"/>
            </a:br>
            <a:r>
              <a:rPr lang="bg-BG" dirty="0"/>
              <a:t> primary school level – grades 1 through 4; junior high school – grades 5 through 8 </a:t>
            </a:r>
            <a:r>
              <a:rPr lang="en-US" dirty="0"/>
              <a:t>a</a:t>
            </a:r>
            <a:r>
              <a:rPr lang="bg-BG" dirty="0"/>
              <a:t>nd secondary school level – grades 9 through 11.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20700" y="2852738"/>
            <a:ext cx="8154988" cy="8540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bg-BG" sz="2000" b="1">
                <a:solidFill>
                  <a:srgbClr val="3333FF"/>
                </a:solidFill>
              </a:rPr>
              <a:t>Specialized schools with emphasis on foreign languages</a:t>
            </a:r>
            <a:r>
              <a:rPr lang="bg-BG"/>
              <a:t> (language </a:t>
            </a:r>
            <a:r>
              <a:rPr lang="en-US"/>
              <a:t/>
            </a:r>
            <a:br>
              <a:rPr lang="en-US"/>
            </a:br>
            <a:r>
              <a:rPr lang="bg-BG"/>
              <a:t>schools) – admission after grade 7 and upon entry exams. They cover</a:t>
            </a:r>
            <a:r>
              <a:rPr lang="en-US"/>
              <a:t/>
            </a:r>
            <a:br>
              <a:rPr lang="en-US"/>
            </a:br>
            <a:r>
              <a:rPr lang="bg-BG"/>
              <a:t> grades 8 through 12/13.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4282" y="1"/>
            <a:ext cx="8715436" cy="703154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</a:rPr>
              <a:t>	 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education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en-US" sz="3100" dirty="0"/>
              <a:t>Special</a:t>
            </a:r>
            <a:r>
              <a:rPr lang="en-US" sz="3100" dirty="0">
                <a:solidFill>
                  <a:srgbClr val="3333FF"/>
                </a:solidFill>
              </a:rPr>
              <a:t> </a:t>
            </a:r>
            <a:r>
              <a:rPr lang="en-US" sz="3100" dirty="0"/>
              <a:t>education there is a network of schools – boarding schools, funded entirely by the government, for children with physical and mental disabilities. The priorities in this sphere are still to be met: adoption of legislation for providing financial support, development of alternative forms of education, establishment of a system of general schooling for admission of children from other schools and socialization of children with special needs, introduction of programs for integrated forms of education, individual instruction, etc.</a:t>
            </a:r>
            <a:endParaRPr lang="bg-BG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864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Wingdings</vt:lpstr>
      <vt:lpstr>Times New Roman</vt:lpstr>
      <vt:lpstr>Default Design</vt:lpstr>
      <vt:lpstr>The Education  System  In Bulgaria</vt:lpstr>
      <vt:lpstr>Slide 2</vt:lpstr>
      <vt:lpstr>Slide 3</vt:lpstr>
      <vt:lpstr>Slide 4</vt:lpstr>
      <vt:lpstr>PRE-SCHOOL EDUCATION</vt:lpstr>
      <vt:lpstr>BASIC EDUCATION</vt:lpstr>
      <vt:lpstr>SECONDARY EDUCATION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Certificate/diploma awarded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educational system in my country</dc:title>
  <dc:creator>laptop</dc:creator>
  <cp:lastModifiedBy>User</cp:lastModifiedBy>
  <cp:revision>29</cp:revision>
  <dcterms:created xsi:type="dcterms:W3CDTF">2010-12-01T13:55:30Z</dcterms:created>
  <dcterms:modified xsi:type="dcterms:W3CDTF">2016-07-05T18:18:22Z</dcterms:modified>
</cp:coreProperties>
</file>