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tags/tag49.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17" r:id="rId4"/>
    <p:sldId id="316" r:id="rId5"/>
    <p:sldId id="313" r:id="rId6"/>
    <p:sldId id="301" r:id="rId7"/>
    <p:sldId id="315" r:id="rId8"/>
    <p:sldId id="318" r:id="rId9"/>
    <p:sldId id="325" r:id="rId10"/>
    <p:sldId id="326" r:id="rId11"/>
    <p:sldId id="324" r:id="rId12"/>
    <p:sldId id="323" r:id="rId13"/>
    <p:sldId id="312" r:id="rId14"/>
    <p:sldId id="322" r:id="rId15"/>
    <p:sldId id="321" r:id="rId16"/>
    <p:sldId id="320" r:id="rId17"/>
    <p:sldId id="335" r:id="rId18"/>
    <p:sldId id="319" r:id="rId19"/>
    <p:sldId id="334" r:id="rId20"/>
    <p:sldId id="333" r:id="rId21"/>
    <p:sldId id="337" r:id="rId22"/>
    <p:sldId id="332" r:id="rId23"/>
    <p:sldId id="338" r:id="rId24"/>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Times New Roman" pitchFamily="18" charset="0"/>
        <a:ea typeface="+mn-ea"/>
        <a:cs typeface="+mn-cs"/>
      </a:defRPr>
    </a:lvl1pPr>
    <a:lvl2pPr marL="457200" algn="l" rtl="0" fontAlgn="base">
      <a:spcBef>
        <a:spcPct val="0"/>
      </a:spcBef>
      <a:spcAft>
        <a:spcPct val="0"/>
      </a:spcAft>
      <a:defRPr sz="4000" kern="1200">
        <a:solidFill>
          <a:schemeClr val="tx1"/>
        </a:solidFill>
        <a:latin typeface="Times New Roman" pitchFamily="18" charset="0"/>
        <a:ea typeface="+mn-ea"/>
        <a:cs typeface="+mn-cs"/>
      </a:defRPr>
    </a:lvl2pPr>
    <a:lvl3pPr marL="914400" algn="l" rtl="0" fontAlgn="base">
      <a:spcBef>
        <a:spcPct val="0"/>
      </a:spcBef>
      <a:spcAft>
        <a:spcPct val="0"/>
      </a:spcAft>
      <a:defRPr sz="4000" kern="1200">
        <a:solidFill>
          <a:schemeClr val="tx1"/>
        </a:solidFill>
        <a:latin typeface="Times New Roman" pitchFamily="18" charset="0"/>
        <a:ea typeface="+mn-ea"/>
        <a:cs typeface="+mn-cs"/>
      </a:defRPr>
    </a:lvl3pPr>
    <a:lvl4pPr marL="1371600" algn="l" rtl="0" fontAlgn="base">
      <a:spcBef>
        <a:spcPct val="0"/>
      </a:spcBef>
      <a:spcAft>
        <a:spcPct val="0"/>
      </a:spcAft>
      <a:defRPr sz="4000" kern="1200">
        <a:solidFill>
          <a:schemeClr val="tx1"/>
        </a:solidFill>
        <a:latin typeface="Times New Roman" pitchFamily="18" charset="0"/>
        <a:ea typeface="+mn-ea"/>
        <a:cs typeface="+mn-cs"/>
      </a:defRPr>
    </a:lvl4pPr>
    <a:lvl5pPr marL="1828800" algn="l"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CCFFFF"/>
    <a:srgbClr val="34D919"/>
    <a:srgbClr val="FF0000"/>
    <a:srgbClr val="66FF33"/>
    <a:srgbClr val="99FF99"/>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780" autoAdjust="0"/>
    <p:restoredTop sz="94660"/>
  </p:normalViewPr>
  <p:slideViewPr>
    <p:cSldViewPr>
      <p:cViewPr varScale="1">
        <p:scale>
          <a:sx n="73" d="100"/>
          <a:sy n="73"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B1033A7A-B2E5-44EE-A430-8F81F3B1D6BE}" type="slidenum">
              <a:rPr lang="bg-BG"/>
              <a:pPr>
                <a:defRPr/>
              </a:pPr>
              <a:t>‹#›</a:t>
            </a:fld>
            <a:endParaRPr lang="bg-BG"/>
          </a:p>
        </p:txBody>
      </p:sp>
    </p:spTree>
  </p:cSld>
  <p:clrMapOvr>
    <a:masterClrMapping/>
  </p:clrMapOvr>
  <p:transition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A71D1CB7-C760-4D38-9998-55E98AF83CF2}" type="slidenum">
              <a:rPr lang="bg-BG"/>
              <a:pPr>
                <a:defRPr/>
              </a:pPr>
              <a:t>‹#›</a:t>
            </a:fld>
            <a:endParaRPr lang="bg-BG"/>
          </a:p>
        </p:txBody>
      </p:sp>
    </p:spTree>
  </p:cSld>
  <p:clrMapOvr>
    <a:masterClrMapping/>
  </p:clrMapOvr>
  <p:transition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C6AFD7AD-F5BB-4702-99F8-60080BA4470F}" type="slidenum">
              <a:rPr lang="bg-BG"/>
              <a:pPr>
                <a:defRPr/>
              </a:pPr>
              <a:t>‹#›</a:t>
            </a:fld>
            <a:endParaRPr lang="bg-BG"/>
          </a:p>
        </p:txBody>
      </p:sp>
    </p:spTree>
  </p:cSld>
  <p:clrMapOvr>
    <a:masterClrMapping/>
  </p:clrMapOvr>
  <p:transition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FF1F0E16-F233-4CFF-9AAE-633E18F0B9E9}" type="slidenum">
              <a:rPr lang="bg-BG"/>
              <a:pPr>
                <a:defRPr/>
              </a:pPr>
              <a:t>‹#›</a:t>
            </a:fld>
            <a:endParaRPr lang="bg-BG"/>
          </a:p>
        </p:txBody>
      </p:sp>
    </p:spTree>
  </p:cSld>
  <p:clrMapOvr>
    <a:masterClrMapping/>
  </p:clrMapOvr>
  <p:transition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A7457ECE-964C-4486-BAE8-724511365A63}" type="slidenum">
              <a:rPr lang="bg-BG"/>
              <a:pPr>
                <a:defRPr/>
              </a:pPr>
              <a:t>‹#›</a:t>
            </a:fld>
            <a:endParaRPr lang="bg-BG"/>
          </a:p>
        </p:txBody>
      </p:sp>
    </p:spTree>
  </p:cSld>
  <p:clrMapOvr>
    <a:masterClrMapping/>
  </p:clrMapOvr>
  <p:transition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bg-BG"/>
          </a:p>
        </p:txBody>
      </p:sp>
      <p:sp>
        <p:nvSpPr>
          <p:cNvPr id="7" name="Rectangle 5"/>
          <p:cNvSpPr>
            <a:spLocks noGrp="1" noChangeArrowheads="1"/>
          </p:cNvSpPr>
          <p:nvPr>
            <p:ph type="ftr" sz="quarter" idx="11"/>
          </p:nvPr>
        </p:nvSpPr>
        <p:spPr>
          <a:ln/>
        </p:spPr>
        <p:txBody>
          <a:bodyPr/>
          <a:lstStyle>
            <a:lvl1pPr>
              <a:defRPr/>
            </a:lvl1pPr>
          </a:lstStyle>
          <a:p>
            <a:pPr>
              <a:defRPr/>
            </a:pPr>
            <a:endParaRPr lang="bg-BG"/>
          </a:p>
        </p:txBody>
      </p:sp>
      <p:sp>
        <p:nvSpPr>
          <p:cNvPr id="8" name="Rectangle 6"/>
          <p:cNvSpPr>
            <a:spLocks noGrp="1" noChangeArrowheads="1"/>
          </p:cNvSpPr>
          <p:nvPr>
            <p:ph type="sldNum" sz="quarter" idx="12"/>
          </p:nvPr>
        </p:nvSpPr>
        <p:spPr>
          <a:ln/>
        </p:spPr>
        <p:txBody>
          <a:bodyPr/>
          <a:lstStyle>
            <a:lvl1pPr>
              <a:defRPr/>
            </a:lvl1pPr>
          </a:lstStyle>
          <a:p>
            <a:pPr>
              <a:defRPr/>
            </a:pPr>
            <a:fld id="{560BF1BE-B287-4005-8EDE-AEF928FA89DC}" type="slidenum">
              <a:rPr lang="bg-BG"/>
              <a:pPr>
                <a:defRPr/>
              </a:pPr>
              <a:t>‹#›</a:t>
            </a:fld>
            <a:endParaRPr lang="bg-BG"/>
          </a:p>
        </p:txBody>
      </p:sp>
    </p:spTree>
  </p:cSld>
  <p:clrMapOvr>
    <a:masterClrMapping/>
  </p:clrMapOvr>
  <p:transition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AF9C3824-8DFE-428A-9618-EE9F9BC584D7}" type="slidenum">
              <a:rPr lang="bg-BG"/>
              <a:pPr>
                <a:defRPr/>
              </a:pPr>
              <a:t>‹#›</a:t>
            </a:fld>
            <a:endParaRPr lang="bg-BG"/>
          </a:p>
        </p:txBody>
      </p:sp>
    </p:spTree>
  </p:cSld>
  <p:clrMapOvr>
    <a:masterClrMapping/>
  </p:clrMapOvr>
  <p:transition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910684AC-1D5A-43DC-A3B1-211AC3D54171}" type="slidenum">
              <a:rPr lang="bg-BG"/>
              <a:pPr>
                <a:defRPr/>
              </a:pPr>
              <a:t>‹#›</a:t>
            </a:fld>
            <a:endParaRPr lang="bg-BG"/>
          </a:p>
        </p:txBody>
      </p:sp>
    </p:spTree>
  </p:cSld>
  <p:clrMapOvr>
    <a:masterClrMapping/>
  </p:clrMapOvr>
  <p:transition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300C2CB3-95E7-411F-B141-8C098B44A23D}" type="slidenum">
              <a:rPr lang="bg-BG"/>
              <a:pPr>
                <a:defRPr/>
              </a:pPr>
              <a:t>‹#›</a:t>
            </a:fld>
            <a:endParaRPr lang="bg-BG"/>
          </a:p>
        </p:txBody>
      </p:sp>
    </p:spTree>
  </p:cSld>
  <p:clrMapOvr>
    <a:masterClrMapping/>
  </p:clrMapOvr>
  <p:transition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04716EAF-1549-40E2-B4AC-5F0D92D1C81F}" type="slidenum">
              <a:rPr lang="bg-BG"/>
              <a:pPr>
                <a:defRPr/>
              </a:pPr>
              <a:t>‹#›</a:t>
            </a:fld>
            <a:endParaRPr lang="bg-BG"/>
          </a:p>
        </p:txBody>
      </p:sp>
    </p:spTree>
  </p:cSld>
  <p:clrMapOvr>
    <a:masterClrMapping/>
  </p:clrMapOvr>
  <p:transition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83B76BD5-7B52-4373-9B83-7B4033A3308E}" type="slidenum">
              <a:rPr lang="bg-BG"/>
              <a:pPr>
                <a:defRPr/>
              </a:pPr>
              <a:t>‹#›</a:t>
            </a:fld>
            <a:endParaRPr lang="bg-BG"/>
          </a:p>
        </p:txBody>
      </p:sp>
    </p:spTree>
  </p:cSld>
  <p:clrMapOvr>
    <a:masterClrMapping/>
  </p:clrMapOvr>
  <p:transition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p>
        </p:txBody>
      </p:sp>
      <p:sp>
        <p:nvSpPr>
          <p:cNvPr id="4" name="Rectangle 6"/>
          <p:cNvSpPr>
            <a:spLocks noGrp="1" noChangeArrowheads="1"/>
          </p:cNvSpPr>
          <p:nvPr>
            <p:ph type="sldNum" sz="quarter" idx="12"/>
          </p:nvPr>
        </p:nvSpPr>
        <p:spPr>
          <a:ln/>
        </p:spPr>
        <p:txBody>
          <a:bodyPr/>
          <a:lstStyle>
            <a:lvl1pPr>
              <a:defRPr/>
            </a:lvl1pPr>
          </a:lstStyle>
          <a:p>
            <a:pPr>
              <a:defRPr/>
            </a:pPr>
            <a:fld id="{603B66D9-1642-41A6-89B6-553090CDE33A}" type="slidenum">
              <a:rPr lang="bg-BG"/>
              <a:pPr>
                <a:defRPr/>
              </a:pPr>
              <a:t>‹#›</a:t>
            </a:fld>
            <a:endParaRPr lang="bg-BG"/>
          </a:p>
        </p:txBody>
      </p:sp>
    </p:spTree>
  </p:cSld>
  <p:clrMapOvr>
    <a:masterClrMapping/>
  </p:clrMapOvr>
  <p:transition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1BCB6D68-C736-4241-9A3A-99D5BA6E69F8}" type="slidenum">
              <a:rPr lang="bg-BG"/>
              <a:pPr>
                <a:defRPr/>
              </a:pPr>
              <a:t>‹#›</a:t>
            </a:fld>
            <a:endParaRPr lang="bg-BG"/>
          </a:p>
        </p:txBody>
      </p:sp>
    </p:spTree>
  </p:cSld>
  <p:clrMapOvr>
    <a:masterClrMapping/>
  </p:clrMapOvr>
  <p:transition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EF3E40A2-7F4C-4EB2-818C-77F484901CB6}" type="slidenum">
              <a:rPr lang="bg-BG"/>
              <a:pPr>
                <a:defRPr/>
              </a:pPr>
              <a:t>‹#›</a:t>
            </a:fld>
            <a:endParaRPr lang="bg-BG"/>
          </a:p>
        </p:txBody>
      </p:sp>
    </p:spTree>
  </p:cSld>
  <p:clrMapOvr>
    <a:masterClrMapping/>
  </p:clrMapOvr>
  <p:transition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bg-BG"/>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bg-BG"/>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7F9F1E-A6D2-43F4-BF0A-8FDAB059B2B7}"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advTm="1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1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1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6.xml"/><Relationship Id="rId4" Type="http://schemas.openxmlformats.org/officeDocument/2006/relationships/image" Target="../media/image85.jpeg"/></Relationships>
</file>

<file path=ppt/slides/_rels/slide1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tags" Target="../tags/tag46.xml"/><Relationship Id="rId50" Type="http://schemas.openxmlformats.org/officeDocument/2006/relationships/tags" Target="../tags/tag49.xml"/><Relationship Id="rId55" Type="http://schemas.openxmlformats.org/officeDocument/2006/relationships/slideLayout" Target="../slideLayouts/slideLayout2.xml"/><Relationship Id="rId63" Type="http://schemas.openxmlformats.org/officeDocument/2006/relationships/image" Target="../media/image26.jpeg"/><Relationship Id="rId68" Type="http://schemas.openxmlformats.org/officeDocument/2006/relationships/image" Target="../media/image31.jpeg"/><Relationship Id="rId76" Type="http://schemas.openxmlformats.org/officeDocument/2006/relationships/image" Target="../media/image39.jpeg"/><Relationship Id="rId7" Type="http://schemas.openxmlformats.org/officeDocument/2006/relationships/tags" Target="../tags/tag6.xml"/><Relationship Id="rId71" Type="http://schemas.openxmlformats.org/officeDocument/2006/relationships/image" Target="../media/image34.jpeg"/><Relationship Id="rId2" Type="http://schemas.openxmlformats.org/officeDocument/2006/relationships/tags" Target="../tags/tag1.xml"/><Relationship Id="rId16" Type="http://schemas.openxmlformats.org/officeDocument/2006/relationships/tags" Target="../tags/tag15.xml"/><Relationship Id="rId29" Type="http://schemas.openxmlformats.org/officeDocument/2006/relationships/tags" Target="../tags/tag28.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tags" Target="../tags/tag44.xml"/><Relationship Id="rId53" Type="http://schemas.openxmlformats.org/officeDocument/2006/relationships/tags" Target="../tags/tag52.xml"/><Relationship Id="rId58" Type="http://schemas.openxmlformats.org/officeDocument/2006/relationships/hyperlink" Target="http://www.bg-tourism.com/bg/big-photo.php?id=1" TargetMode="External"/><Relationship Id="rId66" Type="http://schemas.openxmlformats.org/officeDocument/2006/relationships/image" Target="../media/image29.jpeg"/><Relationship Id="rId74" Type="http://schemas.openxmlformats.org/officeDocument/2006/relationships/image" Target="../media/image37.jpe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tags" Target="../tags/tag48.xml"/><Relationship Id="rId57" Type="http://schemas.openxmlformats.org/officeDocument/2006/relationships/image" Target="../media/image21.jpeg"/><Relationship Id="rId61" Type="http://schemas.openxmlformats.org/officeDocument/2006/relationships/image" Target="../media/image24.jpeg"/><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tags" Target="../tags/tag43.xml"/><Relationship Id="rId52" Type="http://schemas.openxmlformats.org/officeDocument/2006/relationships/tags" Target="../tags/tag51.xml"/><Relationship Id="rId60" Type="http://schemas.openxmlformats.org/officeDocument/2006/relationships/image" Target="../media/image23.jpeg"/><Relationship Id="rId65" Type="http://schemas.openxmlformats.org/officeDocument/2006/relationships/image" Target="../media/image28.jpeg"/><Relationship Id="rId73" Type="http://schemas.openxmlformats.org/officeDocument/2006/relationships/image" Target="../media/image36.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 Id="rId48" Type="http://schemas.openxmlformats.org/officeDocument/2006/relationships/tags" Target="../tags/tag47.xml"/><Relationship Id="rId56" Type="http://schemas.openxmlformats.org/officeDocument/2006/relationships/oleObject" Target="../embeddings/oleObject1.bin"/><Relationship Id="rId64" Type="http://schemas.openxmlformats.org/officeDocument/2006/relationships/image" Target="../media/image27.jpeg"/><Relationship Id="rId69" Type="http://schemas.openxmlformats.org/officeDocument/2006/relationships/image" Target="../media/image32.jpeg"/><Relationship Id="rId8" Type="http://schemas.openxmlformats.org/officeDocument/2006/relationships/tags" Target="../tags/tag7.xml"/><Relationship Id="rId51" Type="http://schemas.openxmlformats.org/officeDocument/2006/relationships/tags" Target="../tags/tag50.xml"/><Relationship Id="rId72" Type="http://schemas.openxmlformats.org/officeDocument/2006/relationships/image" Target="../media/image35.jpeg"/><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tags" Target="../tags/tag45.xml"/><Relationship Id="rId59" Type="http://schemas.openxmlformats.org/officeDocument/2006/relationships/image" Target="../media/image22.jpeg"/><Relationship Id="rId67" Type="http://schemas.openxmlformats.org/officeDocument/2006/relationships/image" Target="../media/image30.jpeg"/><Relationship Id="rId20" Type="http://schemas.openxmlformats.org/officeDocument/2006/relationships/tags" Target="../tags/tag19.xml"/><Relationship Id="rId41" Type="http://schemas.openxmlformats.org/officeDocument/2006/relationships/tags" Target="../tags/tag40.xml"/><Relationship Id="rId54" Type="http://schemas.openxmlformats.org/officeDocument/2006/relationships/tags" Target="../tags/tag53.xml"/><Relationship Id="rId62" Type="http://schemas.openxmlformats.org/officeDocument/2006/relationships/image" Target="../media/image25.jpeg"/><Relationship Id="rId70" Type="http://schemas.openxmlformats.org/officeDocument/2006/relationships/image" Target="../media/image33.jpeg"/><Relationship Id="rId75" Type="http://schemas.openxmlformats.org/officeDocument/2006/relationships/image" Target="../media/image38.jpeg"/><Relationship Id="rId1" Type="http://schemas.openxmlformats.org/officeDocument/2006/relationships/vmlDrawing" Target="../drawings/vmlDrawing1.vml"/><Relationship Id="rId6"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xml"/><Relationship Id="rId4" Type="http://schemas.openxmlformats.org/officeDocument/2006/relationships/image" Target="../media/image59.jpeg"/></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590800"/>
            <a:ext cx="6934200" cy="2286000"/>
          </a:xfrm>
          <a:prstGeom prst="rect">
            <a:avLst/>
          </a:prstGeom>
        </p:spPr>
        <p:txBody>
          <a:bodyPr spcFirstLastPara="1" wrap="none" fromWordArt="1">
            <a:prstTxWarp prst="textArchUp">
              <a:avLst>
                <a:gd name="adj" fmla="val 10820858"/>
              </a:avLst>
            </a:prstTxWarp>
          </a:bodyPr>
          <a:lstStyle/>
          <a:p>
            <a:pPr algn="ctr"/>
            <a:r>
              <a:rPr lang="en-GB" sz="5400" b="1" i="1" kern="10" dirty="0">
                <a:ln w="9525">
                  <a:solidFill>
                    <a:schemeClr val="tx1"/>
                  </a:solidFill>
                  <a:round/>
                  <a:headEnd/>
                  <a:tailEnd/>
                </a:ln>
                <a:latin typeface="Arial Rounded MT Bold" pitchFamily="34" charset="0"/>
              </a:rPr>
              <a:t>Bulgaria</a:t>
            </a:r>
            <a:endParaRPr lang="bg-BG" sz="5400" b="1" i="1" kern="10" dirty="0">
              <a:ln w="9525">
                <a:solidFill>
                  <a:schemeClr val="tx1"/>
                </a:solidFill>
                <a:round/>
                <a:headEnd/>
                <a:tailEnd/>
              </a:ln>
              <a:latin typeface="Georgia"/>
            </a:endParaRPr>
          </a:p>
        </p:txBody>
      </p:sp>
      <p:pic>
        <p:nvPicPr>
          <p:cNvPr id="3" name="Picture 4" descr="14074"/>
          <p:cNvPicPr>
            <a:picLocks noChangeAspect="1" noChangeArrowheads="1"/>
          </p:cNvPicPr>
          <p:nvPr/>
        </p:nvPicPr>
        <p:blipFill>
          <a:blip r:embed="rId2" cstate="print"/>
          <a:srcRect/>
          <a:stretch>
            <a:fillRect/>
          </a:stretch>
        </p:blipFill>
        <p:spPr bwMode="auto">
          <a:xfrm>
            <a:off x="3352800" y="3124200"/>
            <a:ext cx="2329789" cy="17526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228599" y="152400"/>
            <a:ext cx="1556219" cy="1371600"/>
          </a:xfrm>
          <a:prstGeom prst="rect">
            <a:avLst/>
          </a:prstGeom>
          <a:noFill/>
          <a:ln w="9525">
            <a:noFill/>
            <a:miter lim="800000"/>
            <a:headEnd/>
            <a:tailEnd/>
          </a:ln>
        </p:spPr>
      </p:pic>
      <p:sp>
        <p:nvSpPr>
          <p:cNvPr id="7" name="Rectangle 6"/>
          <p:cNvSpPr/>
          <p:nvPr/>
        </p:nvSpPr>
        <p:spPr>
          <a:xfrm>
            <a:off x="5181600" y="5029200"/>
            <a:ext cx="3962400" cy="400110"/>
          </a:xfrm>
          <a:prstGeom prst="rect">
            <a:avLst/>
          </a:prstGeom>
        </p:spPr>
        <p:txBody>
          <a:bodyPr wrap="square">
            <a:spAutoFit/>
          </a:bodyPr>
          <a:lstStyle/>
          <a:p>
            <a:pPr algn="ctr"/>
            <a:endParaRPr lang="en-US" sz="2000" b="1" dirty="0" smtClean="0">
              <a:effectLst>
                <a:outerShdw blurRad="38100" dist="38100" dir="2700000" algn="tl">
                  <a:srgbClr val="000000">
                    <a:alpha val="43137"/>
                  </a:srgbClr>
                </a:outerShdw>
              </a:effectLst>
            </a:endParaRPr>
          </a:p>
        </p:txBody>
      </p:sp>
    </p:spTree>
  </p:cSld>
  <p:clrMapOvr>
    <a:masterClrMapping/>
  </p:clrMapOvr>
  <p:transition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p:spPr>
        <p:txBody>
          <a:bodyPr/>
          <a:lstStyle/>
          <a:p>
            <a:r>
              <a:rPr lang="en-US" sz="4800" b="1" dirty="0" smtClean="0">
                <a:latin typeface="Arial Rounded MT Bold" pitchFamily="34" charset="0"/>
              </a:rPr>
              <a:t>UNESCO World Heritage Sites</a:t>
            </a:r>
            <a:endParaRPr lang="bg-BG" sz="4800" b="1" dirty="0"/>
          </a:p>
        </p:txBody>
      </p:sp>
      <p:pic>
        <p:nvPicPr>
          <p:cNvPr id="21505" name="Picture 1" descr="C:\Users\User\Desktop\мад.jpg"/>
          <p:cNvPicPr>
            <a:picLocks noChangeAspect="1" noChangeArrowheads="1"/>
          </p:cNvPicPr>
          <p:nvPr/>
        </p:nvPicPr>
        <p:blipFill>
          <a:blip r:embed="rId2" cstate="print"/>
          <a:srcRect/>
          <a:stretch>
            <a:fillRect/>
          </a:stretch>
        </p:blipFill>
        <p:spPr bwMode="auto">
          <a:xfrm>
            <a:off x="0" y="914400"/>
            <a:ext cx="4648200" cy="2514600"/>
          </a:xfrm>
          <a:prstGeom prst="rect">
            <a:avLst/>
          </a:prstGeom>
          <a:ln>
            <a:noFill/>
          </a:ln>
          <a:effectLst>
            <a:softEdge rad="112500"/>
          </a:effectLst>
        </p:spPr>
      </p:pic>
      <p:pic>
        <p:nvPicPr>
          <p:cNvPr id="21506" name="Picture 2" descr="C:\Users\User\Desktop\2.jpg"/>
          <p:cNvPicPr>
            <a:picLocks noChangeAspect="1" noChangeArrowheads="1"/>
          </p:cNvPicPr>
          <p:nvPr/>
        </p:nvPicPr>
        <p:blipFill>
          <a:blip r:embed="rId3" cstate="print"/>
          <a:srcRect/>
          <a:stretch>
            <a:fillRect/>
          </a:stretch>
        </p:blipFill>
        <p:spPr bwMode="auto">
          <a:xfrm>
            <a:off x="4653645" y="914400"/>
            <a:ext cx="4490356" cy="2514600"/>
          </a:xfrm>
          <a:prstGeom prst="rect">
            <a:avLst/>
          </a:prstGeom>
          <a:ln>
            <a:noFill/>
          </a:ln>
          <a:effectLst>
            <a:softEdge rad="112500"/>
          </a:effectLst>
        </p:spPr>
      </p:pic>
      <p:sp>
        <p:nvSpPr>
          <p:cNvPr id="6" name="TextBox 5"/>
          <p:cNvSpPr txBox="1"/>
          <p:nvPr/>
        </p:nvSpPr>
        <p:spPr>
          <a:xfrm>
            <a:off x="0" y="3276600"/>
            <a:ext cx="9144000" cy="5169158"/>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Madara</a:t>
            </a:r>
            <a:r>
              <a:rPr lang="en-US" sz="2800" b="1" dirty="0" smtClean="0">
                <a:solidFill>
                  <a:srgbClr val="C00000"/>
                </a:solidFill>
                <a:latin typeface="Arial Rounded MT Bold" pitchFamily="34" charset="0"/>
              </a:rPr>
              <a:t> Rider</a:t>
            </a:r>
            <a:r>
              <a:rPr lang="en-US" sz="2800" b="1" dirty="0" smtClean="0">
                <a:latin typeface="Arial Rounded MT Bold" pitchFamily="34" charset="0"/>
              </a:rPr>
              <a:t>,</a:t>
            </a:r>
          </a:p>
          <a:p>
            <a:pPr algn="ctr"/>
            <a:r>
              <a:rPr lang="en-US" sz="2800" b="1" dirty="0" smtClean="0">
                <a:latin typeface="Arial Rounded MT Bold" pitchFamily="34" charset="0"/>
              </a:rPr>
              <a:t>representing a figure of a horseman is carved into a 100-metre-high cliff.  </a:t>
            </a:r>
            <a:r>
              <a:rPr lang="en-US" sz="2800" b="1" dirty="0" err="1" smtClean="0">
                <a:latin typeface="Arial Rounded MT Bold" pitchFamily="34" charset="0"/>
              </a:rPr>
              <a:t>Madara</a:t>
            </a:r>
            <a:r>
              <a:rPr lang="en-US" sz="2800" b="1" dirty="0" smtClean="0">
                <a:latin typeface="Arial Rounded MT Bold" pitchFamily="34" charset="0"/>
              </a:rPr>
              <a:t> was a sacred  place of the Bulgarian state before its conversion to Christianity in the 9</a:t>
            </a:r>
            <a:r>
              <a:rPr lang="en-US" sz="2800" b="1" baseline="30000" dirty="0" smtClean="0">
                <a:latin typeface="Arial Rounded MT Bold" pitchFamily="34" charset="0"/>
              </a:rPr>
              <a:t>th</a:t>
            </a:r>
            <a:r>
              <a:rPr lang="en-US" sz="2800" b="1" dirty="0" smtClean="0">
                <a:latin typeface="Arial Rounded MT Bold" pitchFamily="34" charset="0"/>
              </a:rPr>
              <a:t> century. It is believed that the inscription depicts the Bulgarian ruler Khan </a:t>
            </a:r>
            <a:r>
              <a:rPr lang="en-US" sz="2800" b="1" dirty="0" err="1" smtClean="0">
                <a:latin typeface="Arial Rounded MT Bold" pitchFamily="34" charset="0"/>
              </a:rPr>
              <a:t>Tervel</a:t>
            </a:r>
            <a:r>
              <a:rPr lang="en-US" sz="2800" b="1" dirty="0" smtClean="0">
                <a:latin typeface="Arial Rounded MT Bold" pitchFamily="34" charset="0"/>
              </a:rPr>
              <a:t>, who is famous for saving Europe from the invasion of the Arabs in 718. </a:t>
            </a:r>
          </a:p>
          <a:p>
            <a:pPr algn="ctr"/>
            <a:endParaRPr lang="en-US" sz="2800" b="1" dirty="0" smtClean="0">
              <a:solidFill>
                <a:srgbClr val="FF0000"/>
              </a:solidFill>
              <a:latin typeface="Arial Rounded MT Bold" pitchFamily="34" charset="0"/>
            </a:endParaRPr>
          </a:p>
          <a:p>
            <a:pPr algn="ctr"/>
            <a:endParaRPr lang="en-US" sz="2800" dirty="0" smtClean="0">
              <a:latin typeface="Arial Rounded MT Bold" pitchFamily="34" charset="0"/>
            </a:endParaRPr>
          </a:p>
          <a:p>
            <a:endParaRPr lang="bg-BG" dirty="0"/>
          </a:p>
        </p:txBody>
      </p:sp>
    </p:spTree>
  </p:cSld>
  <p:clrMapOvr>
    <a:masterClrMapping/>
  </p:clrMapOvr>
  <p:transition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066800"/>
          </a:xfrm>
        </p:spPr>
        <p:txBody>
          <a:bodyPr/>
          <a:lstStyle/>
          <a:p>
            <a:r>
              <a:rPr lang="en-US" sz="4800" b="1" dirty="0" smtClean="0">
                <a:latin typeface="Arial Rounded MT Bold" pitchFamily="34" charset="0"/>
              </a:rPr>
              <a:t>UNESCO World Heritage Sites</a:t>
            </a:r>
            <a:endParaRPr lang="bg-BG" sz="4800" b="1" dirty="0"/>
          </a:p>
        </p:txBody>
      </p:sp>
      <p:pic>
        <p:nvPicPr>
          <p:cNvPr id="23553" name="Picture 1" descr="C:\Users\User\Desktop\1.jpg"/>
          <p:cNvPicPr>
            <a:picLocks noChangeAspect="1" noChangeArrowheads="1"/>
          </p:cNvPicPr>
          <p:nvPr/>
        </p:nvPicPr>
        <p:blipFill>
          <a:blip r:embed="rId2" cstate="print"/>
          <a:srcRect/>
          <a:stretch>
            <a:fillRect/>
          </a:stretch>
        </p:blipFill>
        <p:spPr bwMode="auto">
          <a:xfrm>
            <a:off x="5789353" y="914400"/>
            <a:ext cx="3354647" cy="2438400"/>
          </a:xfrm>
          <a:prstGeom prst="rect">
            <a:avLst/>
          </a:prstGeom>
          <a:ln>
            <a:noFill/>
          </a:ln>
          <a:effectLst>
            <a:softEdge rad="112500"/>
          </a:effectLst>
        </p:spPr>
      </p:pic>
      <p:pic>
        <p:nvPicPr>
          <p:cNvPr id="23554" name="Picture 2" descr="C:\Users\User\Desktop\2.jpg"/>
          <p:cNvPicPr>
            <a:picLocks noChangeAspect="1" noChangeArrowheads="1"/>
          </p:cNvPicPr>
          <p:nvPr/>
        </p:nvPicPr>
        <p:blipFill>
          <a:blip r:embed="rId3" cstate="print"/>
          <a:srcRect/>
          <a:stretch>
            <a:fillRect/>
          </a:stretch>
        </p:blipFill>
        <p:spPr bwMode="auto">
          <a:xfrm>
            <a:off x="5750379" y="4648200"/>
            <a:ext cx="3393621" cy="2209800"/>
          </a:xfrm>
          <a:prstGeom prst="rect">
            <a:avLst/>
          </a:prstGeom>
          <a:ln>
            <a:noFill/>
          </a:ln>
          <a:effectLst>
            <a:softEdge rad="112500"/>
          </a:effectLst>
        </p:spPr>
      </p:pic>
      <p:pic>
        <p:nvPicPr>
          <p:cNvPr id="23555" name="Picture 3" descr="C:\Users\User\Desktop\3.jpg"/>
          <p:cNvPicPr>
            <a:picLocks noChangeAspect="1" noChangeArrowheads="1"/>
          </p:cNvPicPr>
          <p:nvPr/>
        </p:nvPicPr>
        <p:blipFill>
          <a:blip r:embed="rId4" cstate="print"/>
          <a:srcRect/>
          <a:stretch>
            <a:fillRect/>
          </a:stretch>
        </p:blipFill>
        <p:spPr bwMode="auto">
          <a:xfrm>
            <a:off x="4834890" y="2971800"/>
            <a:ext cx="3070860" cy="1981200"/>
          </a:xfrm>
          <a:prstGeom prst="rect">
            <a:avLst/>
          </a:prstGeom>
          <a:ln>
            <a:noFill/>
          </a:ln>
          <a:effectLst>
            <a:softEdge rad="112500"/>
          </a:effectLst>
        </p:spPr>
      </p:pic>
      <p:sp>
        <p:nvSpPr>
          <p:cNvPr id="7" name="TextBox 6"/>
          <p:cNvSpPr txBox="1"/>
          <p:nvPr/>
        </p:nvSpPr>
        <p:spPr>
          <a:xfrm>
            <a:off x="0" y="990600"/>
            <a:ext cx="5029200" cy="6124754"/>
          </a:xfrm>
          <a:prstGeom prst="rect">
            <a:avLst/>
          </a:prstGeom>
          <a:noFill/>
        </p:spPr>
        <p:txBody>
          <a:bodyPr wrap="square" rtlCol="0">
            <a:spAutoFit/>
          </a:bodyPr>
          <a:lstStyle/>
          <a:p>
            <a:pPr algn="ctr"/>
            <a:r>
              <a:rPr lang="en-US" sz="2800" b="1" dirty="0" smtClean="0">
                <a:solidFill>
                  <a:srgbClr val="FF0000"/>
                </a:solidFill>
                <a:latin typeface="Arial Rounded MT Bold" pitchFamily="34" charset="0"/>
              </a:rPr>
              <a:t>Thracian Tomb of </a:t>
            </a:r>
            <a:r>
              <a:rPr lang="en-US" sz="2800" b="1" dirty="0" err="1" smtClean="0">
                <a:solidFill>
                  <a:srgbClr val="FF0000"/>
                </a:solidFill>
                <a:latin typeface="Arial Rounded MT Bold" pitchFamily="34" charset="0"/>
              </a:rPr>
              <a:t>Kazanlak</a:t>
            </a:r>
            <a:endParaRPr lang="en-US" sz="2800" b="1" dirty="0" smtClean="0">
              <a:solidFill>
                <a:srgbClr val="FF0000"/>
              </a:solidFill>
              <a:latin typeface="Arial Rounded MT Bold" pitchFamily="34" charset="0"/>
            </a:endParaRPr>
          </a:p>
          <a:p>
            <a:pPr algn="ctr"/>
            <a:r>
              <a:rPr lang="en-US" sz="2800" dirty="0" smtClean="0">
                <a:latin typeface="Arial Rounded MT Bold" pitchFamily="34" charset="0"/>
              </a:rPr>
              <a:t>dates from the Hellenistic period, around the 4</a:t>
            </a:r>
            <a:r>
              <a:rPr lang="en-US" sz="2800" baseline="30000" dirty="0" smtClean="0">
                <a:latin typeface="Arial Rounded MT Bold" pitchFamily="34" charset="0"/>
              </a:rPr>
              <a:t>th</a:t>
            </a:r>
            <a:r>
              <a:rPr lang="en-US" sz="2800" dirty="0" smtClean="0">
                <a:latin typeface="Arial Rounded MT Bold" pitchFamily="34" charset="0"/>
              </a:rPr>
              <a:t> century BC. The ceremonial room has a narrow corridor and a round burial chamber, both decorated with murals representing Thracian burial rituals. These paintworks are Bulgaria`s best-preserved masterpieces from the Hellenistic period.  </a:t>
            </a:r>
          </a:p>
          <a:p>
            <a:pPr algn="ctr"/>
            <a:endParaRPr lang="bg-BG" sz="2800" dirty="0"/>
          </a:p>
        </p:txBody>
      </p:sp>
    </p:spTree>
  </p:cSld>
  <p:clrMapOvr>
    <a:masterClrMapping/>
  </p:clrMapOvr>
  <p:transition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066800"/>
          </a:xfrm>
        </p:spPr>
        <p:txBody>
          <a:bodyPr/>
          <a:lstStyle/>
          <a:p>
            <a:r>
              <a:rPr lang="en-US" sz="4800" b="1" dirty="0" smtClean="0">
                <a:latin typeface="Arial Rounded MT Bold" pitchFamily="34" charset="0"/>
              </a:rPr>
              <a:t>UNESCO World Heritage Sites</a:t>
            </a:r>
            <a:endParaRPr lang="bg-BG" sz="4800" b="1" dirty="0"/>
          </a:p>
        </p:txBody>
      </p:sp>
      <p:pic>
        <p:nvPicPr>
          <p:cNvPr id="24577" name="Picture 1" descr="C:\Users\User\Desktop\1.jpg"/>
          <p:cNvPicPr>
            <a:picLocks noChangeAspect="1" noChangeArrowheads="1"/>
          </p:cNvPicPr>
          <p:nvPr/>
        </p:nvPicPr>
        <p:blipFill>
          <a:blip r:embed="rId2" cstate="print"/>
          <a:srcRect/>
          <a:stretch>
            <a:fillRect/>
          </a:stretch>
        </p:blipFill>
        <p:spPr bwMode="auto">
          <a:xfrm>
            <a:off x="914399" y="838200"/>
            <a:ext cx="3153659" cy="2362200"/>
          </a:xfrm>
          <a:prstGeom prst="rect">
            <a:avLst/>
          </a:prstGeom>
          <a:ln>
            <a:noFill/>
          </a:ln>
          <a:effectLst>
            <a:softEdge rad="112500"/>
          </a:effectLst>
        </p:spPr>
      </p:pic>
      <p:pic>
        <p:nvPicPr>
          <p:cNvPr id="24578" name="Picture 2" descr="C:\Users\User\Desktop\3.jpg"/>
          <p:cNvPicPr>
            <a:picLocks noChangeAspect="1" noChangeArrowheads="1"/>
          </p:cNvPicPr>
          <p:nvPr/>
        </p:nvPicPr>
        <p:blipFill>
          <a:blip r:embed="rId3" cstate="print"/>
          <a:srcRect/>
          <a:stretch>
            <a:fillRect/>
          </a:stretch>
        </p:blipFill>
        <p:spPr bwMode="auto">
          <a:xfrm>
            <a:off x="4827880" y="838200"/>
            <a:ext cx="3382670" cy="2362200"/>
          </a:xfrm>
          <a:prstGeom prst="rect">
            <a:avLst/>
          </a:prstGeom>
          <a:ln>
            <a:noFill/>
          </a:ln>
          <a:effectLst>
            <a:softEdge rad="112500"/>
          </a:effectLst>
        </p:spPr>
      </p:pic>
      <p:pic>
        <p:nvPicPr>
          <p:cNvPr id="24579" name="Picture 3" descr="C:\Users\User\Desktop\2.jpg"/>
          <p:cNvPicPr>
            <a:picLocks noChangeAspect="1" noChangeArrowheads="1"/>
          </p:cNvPicPr>
          <p:nvPr/>
        </p:nvPicPr>
        <p:blipFill>
          <a:blip r:embed="rId4" cstate="print"/>
          <a:srcRect/>
          <a:stretch>
            <a:fillRect/>
          </a:stretch>
        </p:blipFill>
        <p:spPr bwMode="auto">
          <a:xfrm>
            <a:off x="0" y="4800600"/>
            <a:ext cx="3200400" cy="2057401"/>
          </a:xfrm>
          <a:prstGeom prst="rect">
            <a:avLst/>
          </a:prstGeom>
          <a:ln>
            <a:noFill/>
          </a:ln>
          <a:effectLst>
            <a:softEdge rad="112500"/>
          </a:effectLst>
        </p:spPr>
      </p:pic>
      <p:pic>
        <p:nvPicPr>
          <p:cNvPr id="24580" name="Picture 4" descr="C:\Users\User\Desktop\4.jpg"/>
          <p:cNvPicPr>
            <a:picLocks noChangeAspect="1" noChangeArrowheads="1"/>
          </p:cNvPicPr>
          <p:nvPr/>
        </p:nvPicPr>
        <p:blipFill>
          <a:blip r:embed="rId5" cstate="print"/>
          <a:srcRect/>
          <a:stretch>
            <a:fillRect/>
          </a:stretch>
        </p:blipFill>
        <p:spPr bwMode="auto">
          <a:xfrm>
            <a:off x="5884925" y="4800600"/>
            <a:ext cx="3259076" cy="2057401"/>
          </a:xfrm>
          <a:prstGeom prst="rect">
            <a:avLst/>
          </a:prstGeom>
          <a:ln>
            <a:noFill/>
          </a:ln>
          <a:effectLst>
            <a:softEdge rad="112500"/>
          </a:effectLst>
        </p:spPr>
      </p:pic>
      <p:pic>
        <p:nvPicPr>
          <p:cNvPr id="24581" name="Picture 5" descr="C:\Users\User\Desktop\6.jpg"/>
          <p:cNvPicPr>
            <a:picLocks noChangeAspect="1" noChangeArrowheads="1"/>
          </p:cNvPicPr>
          <p:nvPr/>
        </p:nvPicPr>
        <p:blipFill>
          <a:blip r:embed="rId6" cstate="print"/>
          <a:srcRect/>
          <a:stretch>
            <a:fillRect/>
          </a:stretch>
        </p:blipFill>
        <p:spPr bwMode="auto">
          <a:xfrm>
            <a:off x="3124200" y="4800600"/>
            <a:ext cx="2852928" cy="2057400"/>
          </a:xfrm>
          <a:prstGeom prst="rect">
            <a:avLst/>
          </a:prstGeom>
          <a:ln>
            <a:noFill/>
          </a:ln>
          <a:effectLst>
            <a:softEdge rad="112500"/>
          </a:effectLst>
        </p:spPr>
      </p:pic>
      <p:sp>
        <p:nvSpPr>
          <p:cNvPr id="9" name="TextBox 8"/>
          <p:cNvSpPr txBox="1"/>
          <p:nvPr/>
        </p:nvSpPr>
        <p:spPr>
          <a:xfrm>
            <a:off x="0" y="3048000"/>
            <a:ext cx="9144000" cy="1815882"/>
          </a:xfrm>
          <a:prstGeom prst="rect">
            <a:avLst/>
          </a:prstGeom>
          <a:noFill/>
        </p:spPr>
        <p:txBody>
          <a:bodyPr wrap="square" rtlCol="0">
            <a:spAutoFit/>
          </a:bodyPr>
          <a:lstStyle/>
          <a:p>
            <a:pPr algn="ctr"/>
            <a:r>
              <a:rPr lang="en-US" sz="2800" b="1" dirty="0" smtClean="0">
                <a:solidFill>
                  <a:srgbClr val="C00000"/>
                </a:solidFill>
                <a:latin typeface="Arial Rounded MT Bold" pitchFamily="34" charset="0"/>
              </a:rPr>
              <a:t>Rock-Hewn Churches of Ivanovo</a:t>
            </a:r>
          </a:p>
          <a:p>
            <a:pPr algn="ctr"/>
            <a:r>
              <a:rPr lang="en-US" sz="2800" dirty="0" smtClean="0">
                <a:latin typeface="Arial Rounded MT Bold" pitchFamily="34" charset="0"/>
              </a:rPr>
              <a:t>is a complex of cells, chapels, churches and monasteries dug out by the first Bulgarian hermits during the 12</a:t>
            </a:r>
            <a:r>
              <a:rPr lang="en-US" sz="2800" baseline="30000" dirty="0" smtClean="0">
                <a:latin typeface="Arial Rounded MT Bold" pitchFamily="34" charset="0"/>
              </a:rPr>
              <a:t>th</a:t>
            </a:r>
            <a:r>
              <a:rPr lang="en-US" sz="2800" dirty="0" smtClean="0">
                <a:latin typeface="Arial Rounded MT Bold" pitchFamily="34" charset="0"/>
              </a:rPr>
              <a:t> century.</a:t>
            </a:r>
            <a:endParaRPr lang="bg-BG" sz="2800" dirty="0"/>
          </a:p>
        </p:txBody>
      </p:sp>
    </p:spTree>
  </p:cSld>
  <p:clrMapOvr>
    <a:masterClrMapping/>
  </p:clrMapOvr>
  <p:transition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066800"/>
          </a:xfrm>
        </p:spPr>
        <p:txBody>
          <a:bodyPr/>
          <a:lstStyle/>
          <a:p>
            <a:r>
              <a:rPr lang="en-US" sz="4800" b="1" dirty="0" smtClean="0">
                <a:latin typeface="Arial Rounded MT Bold" pitchFamily="34" charset="0"/>
              </a:rPr>
              <a:t>UNESCO World Heritage Sites</a:t>
            </a:r>
            <a:endParaRPr lang="bg-BG" sz="4800" b="1" dirty="0"/>
          </a:p>
        </p:txBody>
      </p:sp>
      <p:pic>
        <p:nvPicPr>
          <p:cNvPr id="47105" name="Picture 1" descr="C:\Users\User\Desktop\IMG_4629_prefRes.jpg"/>
          <p:cNvPicPr>
            <a:picLocks noChangeAspect="1" noChangeArrowheads="1"/>
          </p:cNvPicPr>
          <p:nvPr/>
        </p:nvPicPr>
        <p:blipFill>
          <a:blip r:embed="rId2" cstate="print"/>
          <a:srcRect/>
          <a:stretch>
            <a:fillRect/>
          </a:stretch>
        </p:blipFill>
        <p:spPr bwMode="auto">
          <a:xfrm>
            <a:off x="0" y="914400"/>
            <a:ext cx="3124199" cy="2430883"/>
          </a:xfrm>
          <a:prstGeom prst="rect">
            <a:avLst/>
          </a:prstGeom>
          <a:ln>
            <a:noFill/>
          </a:ln>
          <a:effectLst>
            <a:softEdge rad="112500"/>
          </a:effectLst>
        </p:spPr>
      </p:pic>
      <p:pic>
        <p:nvPicPr>
          <p:cNvPr id="47106" name="Picture 2" descr="C:\Users\User\Desktop\Nessebar 1.jpg"/>
          <p:cNvPicPr>
            <a:picLocks noChangeAspect="1" noChangeArrowheads="1"/>
          </p:cNvPicPr>
          <p:nvPr/>
        </p:nvPicPr>
        <p:blipFill>
          <a:blip r:embed="rId3" cstate="print"/>
          <a:srcRect/>
          <a:stretch>
            <a:fillRect/>
          </a:stretch>
        </p:blipFill>
        <p:spPr bwMode="auto">
          <a:xfrm>
            <a:off x="0" y="4419600"/>
            <a:ext cx="3251200" cy="2438400"/>
          </a:xfrm>
          <a:prstGeom prst="rect">
            <a:avLst/>
          </a:prstGeom>
          <a:ln>
            <a:noFill/>
          </a:ln>
          <a:effectLst>
            <a:softEdge rad="112500"/>
          </a:effectLst>
        </p:spPr>
      </p:pic>
      <p:pic>
        <p:nvPicPr>
          <p:cNvPr id="47107" name="Picture 3" descr="C:\Users\User\Desktop\Nessebur-old-metropolia-5143.jpg"/>
          <p:cNvPicPr>
            <a:picLocks noChangeAspect="1" noChangeArrowheads="1"/>
          </p:cNvPicPr>
          <p:nvPr/>
        </p:nvPicPr>
        <p:blipFill>
          <a:blip r:embed="rId4" cstate="print"/>
          <a:srcRect/>
          <a:stretch>
            <a:fillRect/>
          </a:stretch>
        </p:blipFill>
        <p:spPr bwMode="auto">
          <a:xfrm>
            <a:off x="990600" y="2971800"/>
            <a:ext cx="3733800" cy="2266950"/>
          </a:xfrm>
          <a:prstGeom prst="rect">
            <a:avLst/>
          </a:prstGeom>
          <a:ln>
            <a:noFill/>
          </a:ln>
          <a:effectLst>
            <a:softEdge rad="112500"/>
          </a:effectLst>
        </p:spPr>
      </p:pic>
      <p:sp>
        <p:nvSpPr>
          <p:cNvPr id="7" name="TextBox 6"/>
          <p:cNvSpPr txBox="1"/>
          <p:nvPr/>
        </p:nvSpPr>
        <p:spPr>
          <a:xfrm>
            <a:off x="4648200" y="1219200"/>
            <a:ext cx="4495800" cy="5262979"/>
          </a:xfrm>
          <a:prstGeom prst="rect">
            <a:avLst/>
          </a:prstGeom>
          <a:noFill/>
        </p:spPr>
        <p:txBody>
          <a:bodyPr wrap="square" rtlCol="0">
            <a:spAutoFit/>
          </a:bodyPr>
          <a:lstStyle/>
          <a:p>
            <a:pPr algn="ctr"/>
            <a:r>
              <a:rPr lang="en-US" sz="2400" b="1" dirty="0" smtClean="0">
                <a:solidFill>
                  <a:srgbClr val="FF0000"/>
                </a:solidFill>
                <a:latin typeface="Arial Rounded MT Bold" pitchFamily="34" charset="0"/>
              </a:rPr>
              <a:t>Ancient City of </a:t>
            </a:r>
            <a:r>
              <a:rPr lang="en-US" sz="2400" b="1" dirty="0" err="1" smtClean="0">
                <a:solidFill>
                  <a:srgbClr val="FF0000"/>
                </a:solidFill>
                <a:latin typeface="Arial Rounded MT Bold" pitchFamily="34" charset="0"/>
              </a:rPr>
              <a:t>Nesebar</a:t>
            </a:r>
            <a:endParaRPr lang="en-US" sz="2400" b="1" dirty="0" smtClean="0">
              <a:solidFill>
                <a:srgbClr val="FF0000"/>
              </a:solidFill>
              <a:latin typeface="Arial Rounded MT Bold" pitchFamily="34" charset="0"/>
            </a:endParaRPr>
          </a:p>
          <a:p>
            <a:pPr algn="ctr"/>
            <a:r>
              <a:rPr lang="en-US" sz="2400" dirty="0" smtClean="0">
                <a:latin typeface="Arial Rounded MT Bold" pitchFamily="34" charset="0"/>
              </a:rPr>
              <a:t>is more than 3000 years old. The remains date from the Hellenistic period and include an acropolis, a temple of Apollo, an agora and a wall left from the Thracian fortifications. The Basilica and the fortress date from the Middle Ages, when </a:t>
            </a:r>
            <a:r>
              <a:rPr lang="en-US" sz="2400" dirty="0" err="1" smtClean="0">
                <a:latin typeface="Arial Rounded MT Bold" pitchFamily="34" charset="0"/>
              </a:rPr>
              <a:t>Nesebar</a:t>
            </a:r>
            <a:r>
              <a:rPr lang="en-US" sz="2400" dirty="0" smtClean="0">
                <a:latin typeface="Arial Rounded MT Bold" pitchFamily="34" charset="0"/>
              </a:rPr>
              <a:t> was one of the most important Byzantine towns on the west coast of the Black Sea.</a:t>
            </a:r>
            <a:endParaRPr lang="bg-BG" sz="2400" dirty="0"/>
          </a:p>
        </p:txBody>
      </p:sp>
    </p:spTree>
  </p:cSld>
  <p:clrMapOvr>
    <a:masterClrMapping/>
  </p:clrMapOvr>
  <p:transition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066800"/>
          </a:xfrm>
        </p:spPr>
        <p:txBody>
          <a:bodyPr/>
          <a:lstStyle/>
          <a:p>
            <a:r>
              <a:rPr lang="en-US" sz="4800" b="1" dirty="0" smtClean="0">
                <a:latin typeface="Arial Rounded MT Bold" pitchFamily="34" charset="0"/>
              </a:rPr>
              <a:t>UNESCO World Heritage Sites</a:t>
            </a:r>
            <a:endParaRPr lang="bg-BG" sz="4800" b="1" dirty="0"/>
          </a:p>
        </p:txBody>
      </p:sp>
      <p:pic>
        <p:nvPicPr>
          <p:cNvPr id="25601" name="Picture 1" descr="C:\Users\User\Desktop\3.jpg"/>
          <p:cNvPicPr>
            <a:picLocks noChangeAspect="1" noChangeArrowheads="1"/>
          </p:cNvPicPr>
          <p:nvPr/>
        </p:nvPicPr>
        <p:blipFill>
          <a:blip r:embed="rId2" cstate="print"/>
          <a:srcRect/>
          <a:stretch>
            <a:fillRect/>
          </a:stretch>
        </p:blipFill>
        <p:spPr bwMode="auto">
          <a:xfrm>
            <a:off x="6400800" y="818865"/>
            <a:ext cx="2743200" cy="1924335"/>
          </a:xfrm>
          <a:prstGeom prst="rect">
            <a:avLst/>
          </a:prstGeom>
          <a:ln>
            <a:noFill/>
          </a:ln>
          <a:effectLst>
            <a:softEdge rad="112500"/>
          </a:effectLst>
        </p:spPr>
      </p:pic>
      <p:pic>
        <p:nvPicPr>
          <p:cNvPr id="25602" name="Picture 2" descr="C:\Users\User\Desktop\2.jpg"/>
          <p:cNvPicPr>
            <a:picLocks noChangeAspect="1" noChangeArrowheads="1"/>
          </p:cNvPicPr>
          <p:nvPr/>
        </p:nvPicPr>
        <p:blipFill>
          <a:blip r:embed="rId3" cstate="print"/>
          <a:srcRect/>
          <a:stretch>
            <a:fillRect/>
          </a:stretch>
        </p:blipFill>
        <p:spPr bwMode="auto">
          <a:xfrm>
            <a:off x="6400801" y="2743200"/>
            <a:ext cx="2743200" cy="2054752"/>
          </a:xfrm>
          <a:prstGeom prst="rect">
            <a:avLst/>
          </a:prstGeom>
          <a:ln>
            <a:noFill/>
          </a:ln>
          <a:effectLst>
            <a:softEdge rad="112500"/>
          </a:effectLst>
        </p:spPr>
      </p:pic>
      <p:pic>
        <p:nvPicPr>
          <p:cNvPr id="25603" name="Picture 3" descr="C:\Users\User\Desktop\4.jpg"/>
          <p:cNvPicPr>
            <a:picLocks noChangeAspect="1" noChangeArrowheads="1"/>
          </p:cNvPicPr>
          <p:nvPr/>
        </p:nvPicPr>
        <p:blipFill>
          <a:blip r:embed="rId4" cstate="print"/>
          <a:srcRect/>
          <a:stretch>
            <a:fillRect/>
          </a:stretch>
        </p:blipFill>
        <p:spPr bwMode="auto">
          <a:xfrm>
            <a:off x="0" y="4207705"/>
            <a:ext cx="3200400" cy="2650295"/>
          </a:xfrm>
          <a:prstGeom prst="rect">
            <a:avLst/>
          </a:prstGeom>
          <a:ln>
            <a:noFill/>
          </a:ln>
          <a:effectLst>
            <a:softEdge rad="112500"/>
          </a:effectLst>
        </p:spPr>
      </p:pic>
      <p:pic>
        <p:nvPicPr>
          <p:cNvPr id="25604" name="Picture 4" descr="C:\Users\User\Desktop\Worth-a-journey-227.jpg"/>
          <p:cNvPicPr>
            <a:picLocks noChangeAspect="1" noChangeArrowheads="1"/>
          </p:cNvPicPr>
          <p:nvPr/>
        </p:nvPicPr>
        <p:blipFill>
          <a:blip r:embed="rId5" cstate="print"/>
          <a:srcRect/>
          <a:stretch>
            <a:fillRect/>
          </a:stretch>
        </p:blipFill>
        <p:spPr bwMode="auto">
          <a:xfrm>
            <a:off x="3200400" y="4191001"/>
            <a:ext cx="3200400" cy="2667000"/>
          </a:xfrm>
          <a:prstGeom prst="rect">
            <a:avLst/>
          </a:prstGeom>
          <a:ln>
            <a:noFill/>
          </a:ln>
          <a:effectLst>
            <a:softEdge rad="112500"/>
          </a:effectLst>
        </p:spPr>
      </p:pic>
      <p:pic>
        <p:nvPicPr>
          <p:cNvPr id="25605" name="Picture 5" descr="C:\Users\User\Desktop\5.jpg"/>
          <p:cNvPicPr>
            <a:picLocks noChangeAspect="1" noChangeArrowheads="1"/>
          </p:cNvPicPr>
          <p:nvPr/>
        </p:nvPicPr>
        <p:blipFill>
          <a:blip r:embed="rId6" cstate="print"/>
          <a:srcRect/>
          <a:stretch>
            <a:fillRect/>
          </a:stretch>
        </p:blipFill>
        <p:spPr bwMode="auto">
          <a:xfrm>
            <a:off x="6400800" y="4800600"/>
            <a:ext cx="2743200" cy="2057400"/>
          </a:xfrm>
          <a:prstGeom prst="rect">
            <a:avLst/>
          </a:prstGeom>
          <a:ln>
            <a:noFill/>
          </a:ln>
          <a:effectLst>
            <a:softEdge rad="112500"/>
          </a:effectLst>
        </p:spPr>
      </p:pic>
      <p:sp>
        <p:nvSpPr>
          <p:cNvPr id="9" name="TextBox 8"/>
          <p:cNvSpPr txBox="1"/>
          <p:nvPr/>
        </p:nvSpPr>
        <p:spPr>
          <a:xfrm>
            <a:off x="0" y="838200"/>
            <a:ext cx="6477000" cy="3416320"/>
          </a:xfrm>
          <a:prstGeom prst="rect">
            <a:avLst/>
          </a:prstGeom>
          <a:noFill/>
        </p:spPr>
        <p:txBody>
          <a:bodyPr wrap="square" rtlCol="0">
            <a:spAutoFit/>
          </a:bodyPr>
          <a:lstStyle/>
          <a:p>
            <a:pPr algn="ctr"/>
            <a:r>
              <a:rPr lang="en-US" sz="2400" b="1" dirty="0" err="1" smtClean="0">
                <a:solidFill>
                  <a:srgbClr val="FF0000"/>
                </a:solidFill>
                <a:latin typeface="Arial Rounded MT Bold" pitchFamily="34" charset="0"/>
              </a:rPr>
              <a:t>Rila</a:t>
            </a:r>
            <a:r>
              <a:rPr lang="en-US" sz="2400" b="1" dirty="0" smtClean="0">
                <a:solidFill>
                  <a:srgbClr val="FF0000"/>
                </a:solidFill>
                <a:latin typeface="Arial Rounded MT Bold" pitchFamily="34" charset="0"/>
              </a:rPr>
              <a:t> Monastery</a:t>
            </a:r>
          </a:p>
          <a:p>
            <a:pPr algn="ctr"/>
            <a:r>
              <a:rPr lang="en-US" sz="2400" dirty="0" smtClean="0">
                <a:latin typeface="Arial Rounded MT Bold" pitchFamily="34" charset="0"/>
              </a:rPr>
              <a:t>was founded in the 10</a:t>
            </a:r>
            <a:r>
              <a:rPr lang="en-US" sz="2400" baseline="30000" dirty="0" smtClean="0">
                <a:latin typeface="Arial Rounded MT Bold" pitchFamily="34" charset="0"/>
              </a:rPr>
              <a:t>th</a:t>
            </a:r>
            <a:r>
              <a:rPr lang="en-US" sz="2400" dirty="0" smtClean="0">
                <a:latin typeface="Arial Rounded MT Bold" pitchFamily="34" charset="0"/>
              </a:rPr>
              <a:t> century by St. Ivan </a:t>
            </a:r>
            <a:r>
              <a:rPr lang="en-US" sz="2400" dirty="0" err="1" smtClean="0">
                <a:latin typeface="Arial Rounded MT Bold" pitchFamily="34" charset="0"/>
              </a:rPr>
              <a:t>Rilski</a:t>
            </a:r>
            <a:r>
              <a:rPr lang="en-US" sz="2400" dirty="0" smtClean="0">
                <a:latin typeface="Arial Rounded MT Bold" pitchFamily="34" charset="0"/>
              </a:rPr>
              <a:t>. He was honored one of the most important saints of the Bulgarian Orthodox Church. His tomb became a holy site and was transformed into a monastic complex which played an important role in the spiritual and social life of medieval Bulgaria. </a:t>
            </a:r>
            <a:endParaRPr lang="bg-BG" sz="2400" dirty="0"/>
          </a:p>
        </p:txBody>
      </p:sp>
    </p:spTree>
  </p:cSld>
  <p:clrMapOvr>
    <a:masterClrMapping/>
  </p:clrMapOvr>
  <p:transition advTm="3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p:spPr>
        <p:txBody>
          <a:bodyPr/>
          <a:lstStyle/>
          <a:p>
            <a:r>
              <a:rPr lang="en-US" sz="4800" b="1" dirty="0" smtClean="0">
                <a:latin typeface="Arial Rounded MT Bold" pitchFamily="34" charset="0"/>
              </a:rPr>
              <a:t>UNESCO World Heritage Sites</a:t>
            </a:r>
            <a:endParaRPr lang="bg-BG" sz="4800" b="1" dirty="0"/>
          </a:p>
        </p:txBody>
      </p:sp>
      <p:pic>
        <p:nvPicPr>
          <p:cNvPr id="26625" name="Picture 1" descr="C:\Users\User\Desktop\1.jpg"/>
          <p:cNvPicPr>
            <a:picLocks noChangeAspect="1" noChangeArrowheads="1"/>
          </p:cNvPicPr>
          <p:nvPr/>
        </p:nvPicPr>
        <p:blipFill>
          <a:blip r:embed="rId2" cstate="print"/>
          <a:srcRect/>
          <a:stretch>
            <a:fillRect/>
          </a:stretch>
        </p:blipFill>
        <p:spPr bwMode="auto">
          <a:xfrm>
            <a:off x="0" y="990599"/>
            <a:ext cx="3200400" cy="2286001"/>
          </a:xfrm>
          <a:prstGeom prst="rect">
            <a:avLst/>
          </a:prstGeom>
          <a:ln>
            <a:noFill/>
          </a:ln>
          <a:effectLst>
            <a:softEdge rad="112500"/>
          </a:effectLst>
        </p:spPr>
      </p:pic>
      <p:pic>
        <p:nvPicPr>
          <p:cNvPr id="26626" name="Picture 2" descr="C:\Users\User\Desktop\2.jpg"/>
          <p:cNvPicPr>
            <a:picLocks noChangeAspect="1" noChangeArrowheads="1"/>
          </p:cNvPicPr>
          <p:nvPr/>
        </p:nvPicPr>
        <p:blipFill>
          <a:blip r:embed="rId3" cstate="print"/>
          <a:srcRect/>
          <a:stretch>
            <a:fillRect/>
          </a:stretch>
        </p:blipFill>
        <p:spPr bwMode="auto">
          <a:xfrm>
            <a:off x="3200400" y="2286000"/>
            <a:ext cx="2971800" cy="2286000"/>
          </a:xfrm>
          <a:prstGeom prst="rect">
            <a:avLst/>
          </a:prstGeom>
          <a:ln>
            <a:noFill/>
          </a:ln>
          <a:effectLst>
            <a:softEdge rad="112500"/>
          </a:effectLst>
        </p:spPr>
      </p:pic>
      <p:pic>
        <p:nvPicPr>
          <p:cNvPr id="26627" name="Picture 3" descr="C:\Users\User\Desktop\gallery_1272.jpg"/>
          <p:cNvPicPr>
            <a:picLocks noChangeAspect="1" noChangeArrowheads="1"/>
          </p:cNvPicPr>
          <p:nvPr/>
        </p:nvPicPr>
        <p:blipFill>
          <a:blip r:embed="rId4" cstate="print"/>
          <a:srcRect/>
          <a:stretch>
            <a:fillRect/>
          </a:stretch>
        </p:blipFill>
        <p:spPr bwMode="auto">
          <a:xfrm>
            <a:off x="6172200" y="990600"/>
            <a:ext cx="2971800" cy="2286000"/>
          </a:xfrm>
          <a:prstGeom prst="rect">
            <a:avLst/>
          </a:prstGeom>
          <a:ln>
            <a:noFill/>
          </a:ln>
          <a:effectLst>
            <a:softEdge rad="112500"/>
          </a:effectLst>
        </p:spPr>
      </p:pic>
      <p:sp>
        <p:nvSpPr>
          <p:cNvPr id="7" name="TextBox 6"/>
          <p:cNvSpPr txBox="1"/>
          <p:nvPr/>
        </p:nvSpPr>
        <p:spPr>
          <a:xfrm>
            <a:off x="0" y="4648200"/>
            <a:ext cx="9144000" cy="2246769"/>
          </a:xfrm>
          <a:prstGeom prst="rect">
            <a:avLst/>
          </a:prstGeom>
          <a:noFill/>
        </p:spPr>
        <p:txBody>
          <a:bodyPr wrap="square" rtlCol="0">
            <a:spAutoFit/>
          </a:bodyPr>
          <a:lstStyle/>
          <a:p>
            <a:pPr algn="ctr"/>
            <a:r>
              <a:rPr lang="en-US" sz="2800" b="1" dirty="0" smtClean="0">
                <a:solidFill>
                  <a:schemeClr val="bg1"/>
                </a:solidFill>
                <a:latin typeface="Arial Rounded MT Bold" pitchFamily="34" charset="0"/>
              </a:rPr>
              <a:t>The Thracian Tomb of </a:t>
            </a:r>
            <a:r>
              <a:rPr lang="en-US" sz="2800" b="1" dirty="0" err="1" smtClean="0">
                <a:solidFill>
                  <a:schemeClr val="bg1"/>
                </a:solidFill>
                <a:latin typeface="Arial Rounded MT Bold" pitchFamily="34" charset="0"/>
              </a:rPr>
              <a:t>Sveshtary</a:t>
            </a:r>
            <a:endParaRPr lang="en-US" sz="2800" b="1" dirty="0" smtClean="0">
              <a:solidFill>
                <a:schemeClr val="bg1"/>
              </a:solidFill>
              <a:latin typeface="Arial Rounded MT Bold" pitchFamily="34" charset="0"/>
            </a:endParaRPr>
          </a:p>
          <a:p>
            <a:pPr algn="ctr"/>
            <a:r>
              <a:rPr lang="en-US" sz="2800" dirty="0" smtClean="0">
                <a:latin typeface="Arial Rounded MT Bold" pitchFamily="34" charset="0"/>
              </a:rPr>
              <a:t>dates from the 3</a:t>
            </a:r>
            <a:r>
              <a:rPr lang="en-US" sz="2800" baseline="30000" dirty="0" smtClean="0">
                <a:latin typeface="Arial Rounded MT Bold" pitchFamily="34" charset="0"/>
              </a:rPr>
              <a:t>rd</a:t>
            </a:r>
            <a:r>
              <a:rPr lang="en-US" sz="2800" dirty="0" smtClean="0">
                <a:latin typeface="Arial Rounded MT Bold" pitchFamily="34" charset="0"/>
              </a:rPr>
              <a:t> century BC. The tomb has a unique architectural decor, with polychrome half-human, half-plant caryatids and painted murals. </a:t>
            </a:r>
          </a:p>
          <a:p>
            <a:pPr algn="ctr"/>
            <a:endParaRPr lang="bg-BG" sz="2800" dirty="0"/>
          </a:p>
        </p:txBody>
      </p:sp>
    </p:spTree>
  </p:cSld>
  <p:clrMapOvr>
    <a:masterClrMapping/>
  </p:clrMapOvr>
  <p:transition advTm="3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User\Desktop\images.jpg"/>
          <p:cNvPicPr>
            <a:picLocks noChangeAspect="1" noChangeArrowheads="1"/>
          </p:cNvPicPr>
          <p:nvPr/>
        </p:nvPicPr>
        <p:blipFill>
          <a:blip r:embed="rId2" cstate="print"/>
          <a:srcRect/>
          <a:stretch>
            <a:fillRect/>
          </a:stretch>
        </p:blipFill>
        <p:spPr bwMode="auto">
          <a:xfrm>
            <a:off x="4876800" y="1447800"/>
            <a:ext cx="4038600" cy="2470170"/>
          </a:xfrm>
          <a:prstGeom prst="rect">
            <a:avLst/>
          </a:prstGeom>
          <a:ln>
            <a:noFill/>
          </a:ln>
          <a:effectLst>
            <a:softEdge rad="112500"/>
          </a:effectLst>
        </p:spPr>
      </p:pic>
      <p:pic>
        <p:nvPicPr>
          <p:cNvPr id="27649" name="Picture 1" descr="C:\Users\User\Desktop\da-izchistim-priroden-park-pirin-84436.jpg"/>
          <p:cNvPicPr>
            <a:picLocks noGrp="1" noChangeAspect="1" noChangeArrowheads="1"/>
          </p:cNvPicPr>
          <p:nvPr>
            <p:ph sz="half" idx="2"/>
          </p:nvPr>
        </p:nvPicPr>
        <p:blipFill>
          <a:blip r:embed="rId3" cstate="print"/>
          <a:srcRect/>
          <a:stretch>
            <a:fillRect/>
          </a:stretch>
        </p:blipFill>
        <p:spPr bwMode="auto">
          <a:xfrm>
            <a:off x="304800" y="1524000"/>
            <a:ext cx="4038600" cy="2386420"/>
          </a:xfrm>
          <a:prstGeom prst="rect">
            <a:avLst/>
          </a:prstGeom>
          <a:ln>
            <a:noFill/>
          </a:ln>
          <a:effectLst>
            <a:softEdge rad="112500"/>
          </a:effectLst>
        </p:spPr>
      </p:pic>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p:txBody>
          <a:bodyPr/>
          <a:lstStyle/>
          <a:p>
            <a:r>
              <a:rPr lang="en-US" sz="4800" b="1" dirty="0" smtClean="0">
                <a:latin typeface="Arial Rounded MT Bold" pitchFamily="34" charset="0"/>
              </a:rPr>
              <a:t>Natural UNESCO World Heritage Sites</a:t>
            </a:r>
            <a:endParaRPr lang="bg-BG" sz="4800" b="1" dirty="0"/>
          </a:p>
        </p:txBody>
      </p:sp>
      <p:sp>
        <p:nvSpPr>
          <p:cNvPr id="6" name="Text Placeholder 5"/>
          <p:cNvSpPr>
            <a:spLocks noGrp="1"/>
          </p:cNvSpPr>
          <p:nvPr>
            <p:ph type="body" sz="quarter" idx="3"/>
          </p:nvPr>
        </p:nvSpPr>
        <p:spPr>
          <a:xfrm>
            <a:off x="4953000" y="1676400"/>
            <a:ext cx="3886200" cy="762001"/>
          </a:xfrm>
        </p:spPr>
        <p:txBody>
          <a:bodyPr/>
          <a:lstStyle/>
          <a:p>
            <a:pPr algn="ctr"/>
            <a:endParaRPr lang="en-US" sz="3200" dirty="0" smtClean="0">
              <a:latin typeface="Arial Rounded MT Bold" pitchFamily="34" charset="0"/>
            </a:endParaRPr>
          </a:p>
          <a:p>
            <a:pPr algn="ctr"/>
            <a:endParaRPr lang="en-US" sz="3200" dirty="0" smtClean="0">
              <a:latin typeface="Arial Rounded MT Bold" pitchFamily="34" charset="0"/>
            </a:endParaRPr>
          </a:p>
          <a:p>
            <a:pPr algn="ctr"/>
            <a:endParaRPr lang="en-US" sz="3200" dirty="0" smtClean="0">
              <a:latin typeface="Arial Rounded MT Bold" pitchFamily="34" charset="0"/>
            </a:endParaRPr>
          </a:p>
        </p:txBody>
      </p:sp>
      <p:sp>
        <p:nvSpPr>
          <p:cNvPr id="7" name="Content Placeholder 6"/>
          <p:cNvSpPr>
            <a:spLocks noGrp="1"/>
          </p:cNvSpPr>
          <p:nvPr>
            <p:ph sz="quarter" idx="4"/>
          </p:nvPr>
        </p:nvSpPr>
        <p:spPr>
          <a:xfrm>
            <a:off x="4645025" y="2438400"/>
            <a:ext cx="4346575" cy="42672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bg-BG" dirty="0"/>
          </a:p>
        </p:txBody>
      </p:sp>
      <p:sp>
        <p:nvSpPr>
          <p:cNvPr id="10" name="TextBox 9"/>
          <p:cNvSpPr txBox="1"/>
          <p:nvPr/>
        </p:nvSpPr>
        <p:spPr>
          <a:xfrm>
            <a:off x="0" y="3810000"/>
            <a:ext cx="4572000" cy="3646408"/>
          </a:xfrm>
          <a:prstGeom prst="rect">
            <a:avLst/>
          </a:prstGeom>
          <a:noFill/>
        </p:spPr>
        <p:txBody>
          <a:bodyPr wrap="square" rtlCol="0">
            <a:spAutoFit/>
          </a:bodyPr>
          <a:lstStyle/>
          <a:p>
            <a:pPr algn="ctr"/>
            <a:r>
              <a:rPr lang="en-US" sz="2400" b="1" dirty="0" err="1" smtClean="0">
                <a:solidFill>
                  <a:srgbClr val="C00000"/>
                </a:solidFill>
                <a:latin typeface="Arial Rounded MT Bold" pitchFamily="34" charset="0"/>
              </a:rPr>
              <a:t>Pirin</a:t>
            </a:r>
            <a:r>
              <a:rPr lang="en-US" sz="2400" b="1" dirty="0" smtClean="0">
                <a:solidFill>
                  <a:srgbClr val="C00000"/>
                </a:solidFill>
                <a:latin typeface="Arial Rounded MT Bold" pitchFamily="34" charset="0"/>
              </a:rPr>
              <a:t> National Park</a:t>
            </a:r>
          </a:p>
          <a:p>
            <a:pPr algn="ctr"/>
            <a:r>
              <a:rPr lang="en-US" sz="1800" dirty="0" smtClean="0">
                <a:latin typeface="Arial Rounded MT Bold" pitchFamily="34" charset="0"/>
              </a:rPr>
              <a:t>comprises diverse limestone mountain landscapes with glacial lakes, waterfalls, caves and predominantly coniferous forests. The scenery of the park is of exceptional beauty. The high peaks contrast with meadows, rivers and waterfalls and provide the opportunity to experience the aesthetics of this mountain landscape. </a:t>
            </a:r>
          </a:p>
          <a:p>
            <a:endParaRPr lang="bg-BG" dirty="0"/>
          </a:p>
        </p:txBody>
      </p:sp>
      <p:sp>
        <p:nvSpPr>
          <p:cNvPr id="11" name="TextBox 10"/>
          <p:cNvSpPr txBox="1"/>
          <p:nvPr/>
        </p:nvSpPr>
        <p:spPr>
          <a:xfrm>
            <a:off x="4572000" y="3810000"/>
            <a:ext cx="4572000" cy="3030855"/>
          </a:xfrm>
          <a:prstGeom prst="rect">
            <a:avLst/>
          </a:prstGeom>
          <a:noFill/>
        </p:spPr>
        <p:txBody>
          <a:bodyPr wrap="square" rtlCol="0">
            <a:spAutoFit/>
          </a:bodyPr>
          <a:lstStyle/>
          <a:p>
            <a:pPr algn="ctr"/>
            <a:r>
              <a:rPr lang="en-US" sz="2400" b="1" dirty="0" err="1" smtClean="0">
                <a:solidFill>
                  <a:srgbClr val="C00000"/>
                </a:solidFill>
                <a:latin typeface="Arial Rounded MT Bold" pitchFamily="34" charset="0"/>
              </a:rPr>
              <a:t>Srebarna</a:t>
            </a:r>
            <a:r>
              <a:rPr lang="en-US" sz="2400" b="1" dirty="0" smtClean="0">
                <a:solidFill>
                  <a:srgbClr val="C00000"/>
                </a:solidFill>
                <a:latin typeface="Arial Rounded MT Bold" pitchFamily="34" charset="0"/>
              </a:rPr>
              <a:t> Nature Reserve </a:t>
            </a:r>
          </a:p>
          <a:p>
            <a:pPr algn="ctr"/>
            <a:r>
              <a:rPr lang="en-US" sz="1800" dirty="0" smtClean="0">
                <a:latin typeface="Arial Rounded MT Bold" pitchFamily="34" charset="0"/>
              </a:rPr>
              <a:t>is a freshwater lake adjacent to the Danube and extending over 600 ha. It is the breeding ground of almost 100 species of birds, many of which are rare or endangered. Some 80 other bird species migrate and seek refuge there every winter. Among the most interesting bird species are the Dalmatian pelican and  the mute swan.</a:t>
            </a:r>
            <a:endParaRPr lang="bg-BG" sz="1800" dirty="0"/>
          </a:p>
        </p:txBody>
      </p:sp>
    </p:spTree>
  </p:cSld>
  <p:clrMapOvr>
    <a:masterClrMapping/>
  </p:clrMapOvr>
  <p:transition advTm="3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914400"/>
          </a:xfrm>
        </p:spPr>
        <p:txBody>
          <a:bodyPr/>
          <a:lstStyle/>
          <a:p>
            <a:r>
              <a:rPr lang="en-US" sz="6000" b="1" dirty="0" smtClean="0">
                <a:latin typeface="Arial Rounded MT Bold" pitchFamily="34" charset="0"/>
              </a:rPr>
              <a:t>Prominent Bulgarians</a:t>
            </a:r>
            <a:endParaRPr lang="bg-BG" sz="6000" b="1" dirty="0"/>
          </a:p>
        </p:txBody>
      </p:sp>
      <p:pic>
        <p:nvPicPr>
          <p:cNvPr id="51202" name="Picture 2" descr="C:\Users\User\Desktop\SCSM.png"/>
          <p:cNvPicPr>
            <a:picLocks noChangeAspect="1" noChangeArrowheads="1"/>
          </p:cNvPicPr>
          <p:nvPr/>
        </p:nvPicPr>
        <p:blipFill>
          <a:blip r:embed="rId2" cstate="print"/>
          <a:srcRect/>
          <a:stretch>
            <a:fillRect/>
          </a:stretch>
        </p:blipFill>
        <p:spPr bwMode="auto">
          <a:xfrm>
            <a:off x="685800" y="914400"/>
            <a:ext cx="2610278" cy="3429000"/>
          </a:xfrm>
          <a:prstGeom prst="rect">
            <a:avLst/>
          </a:prstGeom>
          <a:noFill/>
        </p:spPr>
      </p:pic>
      <p:sp>
        <p:nvSpPr>
          <p:cNvPr id="5" name="TextBox 4"/>
          <p:cNvSpPr txBox="1"/>
          <p:nvPr/>
        </p:nvSpPr>
        <p:spPr>
          <a:xfrm>
            <a:off x="0" y="4343400"/>
            <a:ext cx="4191000" cy="2369880"/>
          </a:xfrm>
          <a:prstGeom prst="rect">
            <a:avLst/>
          </a:prstGeom>
          <a:noFill/>
        </p:spPr>
        <p:txBody>
          <a:bodyPr wrap="square" rtlCol="0">
            <a:spAutoFit/>
          </a:bodyPr>
          <a:lstStyle/>
          <a:p>
            <a:pPr algn="ctr"/>
            <a:r>
              <a:rPr lang="en-US" sz="2800" b="1" dirty="0" smtClean="0">
                <a:solidFill>
                  <a:srgbClr val="C00000"/>
                </a:solidFill>
                <a:latin typeface="Arial Rounded MT Bold" pitchFamily="34" charset="0"/>
              </a:rPr>
              <a:t>St. Cyril and Methodius</a:t>
            </a:r>
          </a:p>
          <a:p>
            <a:pPr algn="ctr"/>
            <a:r>
              <a:rPr lang="en-US" sz="2400" dirty="0" smtClean="0">
                <a:latin typeface="Arial Rounded MT Bold" pitchFamily="34" charset="0"/>
              </a:rPr>
              <a:t>are the creators of the Slavic alphabet and the first translators of liturgical books from Greek into Old-Bulgarian. </a:t>
            </a:r>
            <a:endParaRPr lang="bg-BG" sz="2400" dirty="0"/>
          </a:p>
        </p:txBody>
      </p:sp>
      <p:pic>
        <p:nvPicPr>
          <p:cNvPr id="51203" name="Picture 3" descr="C:\Users\User\Desktop\2.jpg"/>
          <p:cNvPicPr>
            <a:picLocks noChangeAspect="1" noChangeArrowheads="1"/>
          </p:cNvPicPr>
          <p:nvPr/>
        </p:nvPicPr>
        <p:blipFill>
          <a:blip r:embed="rId3" cstate="print"/>
          <a:srcRect/>
          <a:stretch>
            <a:fillRect/>
          </a:stretch>
        </p:blipFill>
        <p:spPr bwMode="auto">
          <a:xfrm>
            <a:off x="5715000" y="838200"/>
            <a:ext cx="1972985" cy="2728530"/>
          </a:xfrm>
          <a:prstGeom prst="rect">
            <a:avLst/>
          </a:prstGeom>
          <a:ln>
            <a:noFill/>
          </a:ln>
          <a:effectLst>
            <a:softEdge rad="112500"/>
          </a:effectLst>
        </p:spPr>
      </p:pic>
      <p:sp>
        <p:nvSpPr>
          <p:cNvPr id="7" name="TextBox 6"/>
          <p:cNvSpPr txBox="1"/>
          <p:nvPr/>
        </p:nvSpPr>
        <p:spPr>
          <a:xfrm>
            <a:off x="4267200" y="3352800"/>
            <a:ext cx="4876800" cy="3554075"/>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Petar</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Danov</a:t>
            </a:r>
            <a:endParaRPr lang="en-US" sz="2800" b="1" dirty="0" smtClean="0">
              <a:solidFill>
                <a:srgbClr val="C00000"/>
              </a:solidFill>
              <a:latin typeface="Arial Rounded MT Bold" pitchFamily="34" charset="0"/>
            </a:endParaRPr>
          </a:p>
          <a:p>
            <a:pPr algn="ctr"/>
            <a:r>
              <a:rPr lang="en-US" sz="2400" dirty="0" smtClean="0">
                <a:latin typeface="Arial Rounded MT Bold" pitchFamily="34" charset="0"/>
              </a:rPr>
              <a:t>was a world spiritual master, leader and founder of a School of Esoteric Christianity. He taught the people to the Universal Ideas and Knowledge of God, Founder of the White Brotherhood in Bulgaria, which is nowadays worldwide.</a:t>
            </a:r>
            <a:endParaRPr lang="bg-BG" sz="2400" dirty="0"/>
          </a:p>
        </p:txBody>
      </p:sp>
    </p:spTree>
  </p:cSld>
  <p:clrMapOvr>
    <a:masterClrMapping/>
  </p:clrMapOvr>
  <p:transition advTm="3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lstStyle/>
          <a:p>
            <a:r>
              <a:rPr lang="en-US" sz="6000" b="1" dirty="0" smtClean="0">
                <a:latin typeface="Arial Rounded MT Bold" pitchFamily="34" charset="0"/>
              </a:rPr>
              <a:t>Prominent Bulgarians</a:t>
            </a:r>
            <a:endParaRPr lang="bg-BG" sz="6000" b="1" dirty="0"/>
          </a:p>
        </p:txBody>
      </p:sp>
      <p:pic>
        <p:nvPicPr>
          <p:cNvPr id="28673" name="Picture 1" descr="C:\Users\User\Desktop\3.jpg"/>
          <p:cNvPicPr>
            <a:picLocks noChangeAspect="1" noChangeArrowheads="1"/>
          </p:cNvPicPr>
          <p:nvPr/>
        </p:nvPicPr>
        <p:blipFill>
          <a:blip r:embed="rId2" cstate="print"/>
          <a:srcRect/>
          <a:stretch>
            <a:fillRect/>
          </a:stretch>
        </p:blipFill>
        <p:spPr bwMode="auto">
          <a:xfrm>
            <a:off x="922056" y="838200"/>
            <a:ext cx="2040220" cy="2819400"/>
          </a:xfrm>
          <a:prstGeom prst="rect">
            <a:avLst/>
          </a:prstGeom>
          <a:ln>
            <a:noFill/>
          </a:ln>
          <a:effectLst>
            <a:softEdge rad="112500"/>
          </a:effectLst>
        </p:spPr>
      </p:pic>
      <p:sp>
        <p:nvSpPr>
          <p:cNvPr id="5" name="TextBox 4"/>
          <p:cNvSpPr txBox="1"/>
          <p:nvPr/>
        </p:nvSpPr>
        <p:spPr>
          <a:xfrm>
            <a:off x="0" y="3657600"/>
            <a:ext cx="3810000" cy="3724096"/>
          </a:xfrm>
          <a:prstGeom prst="rect">
            <a:avLst/>
          </a:prstGeom>
          <a:noFill/>
        </p:spPr>
        <p:txBody>
          <a:bodyPr wrap="square" rtlCol="0">
            <a:spAutoFit/>
          </a:bodyPr>
          <a:lstStyle/>
          <a:p>
            <a:pPr algn="ctr"/>
            <a:r>
              <a:rPr lang="en-US" sz="2800" b="1" dirty="0" smtClean="0">
                <a:solidFill>
                  <a:srgbClr val="C00000"/>
                </a:solidFill>
                <a:latin typeface="Arial Rounded MT Bold" pitchFamily="34" charset="0"/>
              </a:rPr>
              <a:t>John </a:t>
            </a:r>
            <a:r>
              <a:rPr lang="en-US" sz="2800" b="1" dirty="0" err="1" smtClean="0">
                <a:solidFill>
                  <a:srgbClr val="C00000"/>
                </a:solidFill>
                <a:latin typeface="Arial Rounded MT Bold" pitchFamily="34" charset="0"/>
              </a:rPr>
              <a:t>Atanasoff</a:t>
            </a:r>
            <a:endParaRPr lang="en-US" sz="2800" b="1" dirty="0" smtClean="0">
              <a:solidFill>
                <a:srgbClr val="C00000"/>
              </a:solidFill>
              <a:latin typeface="Arial Rounded MT Bold" pitchFamily="34" charset="0"/>
            </a:endParaRPr>
          </a:p>
          <a:p>
            <a:pPr algn="ctr"/>
            <a:r>
              <a:rPr lang="en-US" sz="2400" dirty="0" smtClean="0">
                <a:latin typeface="Arial Rounded MT Bold" pitchFamily="34" charset="0"/>
              </a:rPr>
              <a:t>created the world`s first electronic digital computer between 1939 and 1942. His invention opened the door to world information revolution.</a:t>
            </a:r>
          </a:p>
          <a:p>
            <a:endParaRPr lang="bg-BG" dirty="0"/>
          </a:p>
        </p:txBody>
      </p:sp>
      <p:pic>
        <p:nvPicPr>
          <p:cNvPr id="28674" name="Picture 2" descr="C:\Users\User\Desktop\1.jpg"/>
          <p:cNvPicPr>
            <a:picLocks noChangeAspect="1" noChangeArrowheads="1"/>
          </p:cNvPicPr>
          <p:nvPr/>
        </p:nvPicPr>
        <p:blipFill>
          <a:blip r:embed="rId3" cstate="print"/>
          <a:srcRect/>
          <a:stretch>
            <a:fillRect/>
          </a:stretch>
        </p:blipFill>
        <p:spPr bwMode="auto">
          <a:xfrm>
            <a:off x="5204389" y="914400"/>
            <a:ext cx="3025211" cy="2743200"/>
          </a:xfrm>
          <a:prstGeom prst="rect">
            <a:avLst/>
          </a:prstGeom>
          <a:ln>
            <a:noFill/>
          </a:ln>
          <a:effectLst>
            <a:softEdge rad="112500"/>
          </a:effectLst>
        </p:spPr>
      </p:pic>
      <p:sp>
        <p:nvSpPr>
          <p:cNvPr id="7" name="TextBox 6"/>
          <p:cNvSpPr txBox="1"/>
          <p:nvPr/>
        </p:nvSpPr>
        <p:spPr>
          <a:xfrm>
            <a:off x="4343400" y="3657600"/>
            <a:ext cx="4800600" cy="3108543"/>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Veselin</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Topalov</a:t>
            </a:r>
            <a:endParaRPr lang="en-US" sz="2800" b="1" dirty="0" smtClean="0">
              <a:solidFill>
                <a:srgbClr val="C00000"/>
              </a:solidFill>
              <a:latin typeface="Arial Rounded MT Bold" pitchFamily="34" charset="0"/>
            </a:endParaRPr>
          </a:p>
          <a:p>
            <a:pPr algn="ctr"/>
            <a:r>
              <a:rPr lang="en-US" sz="2400" dirty="0" smtClean="0">
                <a:latin typeface="Arial Rounded MT Bold" pitchFamily="34" charset="0"/>
              </a:rPr>
              <a:t>is a world famous chess grandmaster. He became World champion by winning </a:t>
            </a:r>
          </a:p>
          <a:p>
            <a:pPr algn="ctr"/>
            <a:r>
              <a:rPr lang="en-US" sz="2400" dirty="0" smtClean="0">
                <a:latin typeface="Arial Rounded MT Bold" pitchFamily="34" charset="0"/>
              </a:rPr>
              <a:t>the FIDE World Chess Championship 2005. He was awarded the 2005 Chess Oscar.  </a:t>
            </a:r>
            <a:endParaRPr lang="bg-BG" sz="2400" dirty="0"/>
          </a:p>
        </p:txBody>
      </p:sp>
    </p:spTree>
  </p:cSld>
  <p:clrMapOvr>
    <a:masterClrMapping/>
  </p:clrMapOvr>
  <p:transition advTm="3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User\Desktop\1.jpg"/>
          <p:cNvPicPr>
            <a:picLocks noChangeAspect="1" noChangeArrowheads="1"/>
          </p:cNvPicPr>
          <p:nvPr/>
        </p:nvPicPr>
        <p:blipFill>
          <a:blip r:embed="rId2" cstate="print"/>
          <a:srcRect/>
          <a:stretch>
            <a:fillRect/>
          </a:stretch>
        </p:blipFill>
        <p:spPr bwMode="auto">
          <a:xfrm>
            <a:off x="228600" y="1066800"/>
            <a:ext cx="3912973" cy="2895600"/>
          </a:xfrm>
          <a:prstGeom prst="rect">
            <a:avLst/>
          </a:prstGeom>
          <a:ln>
            <a:noFill/>
          </a:ln>
          <a:effectLst>
            <a:softEdge rad="112500"/>
          </a:effectLst>
        </p:spPr>
      </p:pic>
      <p:sp>
        <p:nvSpPr>
          <p:cNvPr id="7" name="TextBox 6"/>
          <p:cNvSpPr txBox="1"/>
          <p:nvPr/>
        </p:nvSpPr>
        <p:spPr>
          <a:xfrm>
            <a:off x="0" y="4114800"/>
            <a:ext cx="4267200" cy="2369880"/>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Valya</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Balkanska</a:t>
            </a:r>
            <a:endParaRPr lang="en-US" sz="2800" b="1" dirty="0" smtClean="0">
              <a:solidFill>
                <a:srgbClr val="C00000"/>
              </a:solidFill>
              <a:latin typeface="Arial Rounded MT Bold" pitchFamily="34" charset="0"/>
            </a:endParaRPr>
          </a:p>
          <a:p>
            <a:pPr algn="ctr"/>
            <a:r>
              <a:rPr lang="en-US" sz="2400" dirty="0" smtClean="0">
                <a:latin typeface="Arial Rounded MT Bold" pitchFamily="34" charset="0"/>
              </a:rPr>
              <a:t>is one of the most famous Bulgarian folklore singers. Her voice is traveling in deep space on NASA`s “Voyager”.</a:t>
            </a:r>
            <a:endParaRPr lang="bg-BG" sz="2400" dirty="0"/>
          </a:p>
        </p:txBody>
      </p:sp>
      <p:pic>
        <p:nvPicPr>
          <p:cNvPr id="52228" name="Picture 4" descr="C:\Users\User\Desktop\2.jpg"/>
          <p:cNvPicPr>
            <a:picLocks noChangeAspect="1" noChangeArrowheads="1"/>
          </p:cNvPicPr>
          <p:nvPr/>
        </p:nvPicPr>
        <p:blipFill>
          <a:blip r:embed="rId3" cstate="print"/>
          <a:srcRect/>
          <a:stretch>
            <a:fillRect/>
          </a:stretch>
        </p:blipFill>
        <p:spPr bwMode="auto">
          <a:xfrm>
            <a:off x="5791200" y="914400"/>
            <a:ext cx="1867745" cy="2590800"/>
          </a:xfrm>
          <a:prstGeom prst="rect">
            <a:avLst/>
          </a:prstGeom>
          <a:ln>
            <a:noFill/>
          </a:ln>
          <a:effectLst>
            <a:softEdge rad="112500"/>
          </a:effectLst>
        </p:spPr>
      </p:pic>
      <p:sp>
        <p:nvSpPr>
          <p:cNvPr id="9" name="TextBox 8"/>
          <p:cNvSpPr txBox="1"/>
          <p:nvPr/>
        </p:nvSpPr>
        <p:spPr>
          <a:xfrm>
            <a:off x="4267200" y="3276600"/>
            <a:ext cx="4876800" cy="3999607"/>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Rayna</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Kabaivanska</a:t>
            </a:r>
            <a:endParaRPr lang="en-US" sz="2800" b="1" dirty="0" smtClean="0">
              <a:solidFill>
                <a:srgbClr val="C00000"/>
              </a:solidFill>
              <a:latin typeface="Arial Rounded MT Bold" pitchFamily="34" charset="0"/>
            </a:endParaRPr>
          </a:p>
          <a:p>
            <a:pPr algn="ctr"/>
            <a:r>
              <a:rPr lang="en-US" sz="2200" dirty="0" smtClean="0">
                <a:latin typeface="Arial Rounded MT Bold" pitchFamily="34" charset="0"/>
              </a:rPr>
              <a:t>is an opera singer, one of the most renowned sopranos in the second half of the 20</a:t>
            </a:r>
            <a:r>
              <a:rPr lang="en-US" sz="2200" baseline="30000" dirty="0" smtClean="0">
                <a:latin typeface="Arial Rounded MT Bold" pitchFamily="34" charset="0"/>
              </a:rPr>
              <a:t>th</a:t>
            </a:r>
            <a:r>
              <a:rPr lang="en-US" sz="2200" dirty="0" smtClean="0">
                <a:latin typeface="Arial Rounded MT Bold" pitchFamily="34" charset="0"/>
              </a:rPr>
              <a:t> century.</a:t>
            </a:r>
            <a:r>
              <a:rPr lang="en-US" sz="2200" dirty="0" smtClean="0"/>
              <a:t> </a:t>
            </a:r>
            <a:r>
              <a:rPr lang="en-US" sz="2200" dirty="0" smtClean="0">
                <a:latin typeface="Arial Rounded MT Bold" pitchFamily="34" charset="0"/>
              </a:rPr>
              <a:t>She has a Master Class for performers of Puccini's works, as well as master classes in Spain, Italy and France. She is also a jury member for many prestigious competitions all over the world.</a:t>
            </a:r>
          </a:p>
          <a:p>
            <a:pPr algn="ctr"/>
            <a:r>
              <a:rPr lang="en-US" sz="2400" dirty="0" smtClean="0">
                <a:latin typeface="Arial Rounded MT Bold" pitchFamily="34" charset="0"/>
              </a:rPr>
              <a:t>  </a:t>
            </a:r>
            <a:endParaRPr lang="bg-BG" sz="2400" dirty="0"/>
          </a:p>
        </p:txBody>
      </p:sp>
      <p:sp>
        <p:nvSpPr>
          <p:cNvPr id="3" name="Title 2"/>
          <p:cNvSpPr>
            <a:spLocks noGrp="1"/>
          </p:cNvSpPr>
          <p:nvPr>
            <p:ph type="title"/>
          </p:nvPr>
        </p:nvSpPr>
        <p:spPr>
          <a:xfrm>
            <a:off x="0" y="0"/>
            <a:ext cx="9144000" cy="990600"/>
          </a:xfrm>
        </p:spPr>
        <p:txBody>
          <a:bodyPr/>
          <a:lstStyle/>
          <a:p>
            <a:r>
              <a:rPr lang="en-US" sz="6000" b="1" dirty="0" smtClean="0">
                <a:latin typeface="Arial Rounded MT Bold" pitchFamily="34" charset="0"/>
              </a:rPr>
              <a:t>Prominent Bulgarians</a:t>
            </a:r>
            <a:endParaRPr lang="bg-BG" sz="6000" b="1" dirty="0"/>
          </a:p>
        </p:txBody>
      </p:sp>
    </p:spTree>
  </p:cSld>
  <p:clrMapOvr>
    <a:masterClrMapping/>
  </p:clrMapOvr>
  <p:transition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4" name="Title 3"/>
          <p:cNvSpPr>
            <a:spLocks noGrp="1"/>
          </p:cNvSpPr>
          <p:nvPr>
            <p:ph type="title"/>
          </p:nvPr>
        </p:nvSpPr>
        <p:spPr>
          <a:xfrm>
            <a:off x="0" y="304800"/>
            <a:ext cx="3733800" cy="1981200"/>
          </a:xfrm>
        </p:spPr>
        <p:txBody>
          <a:bodyPr/>
          <a:lstStyle/>
          <a:p>
            <a:r>
              <a:rPr lang="en-US" sz="5800" b="1" dirty="0" smtClean="0">
                <a:latin typeface="Arial Rounded MT Bold" pitchFamily="34" charset="0"/>
              </a:rPr>
              <a:t>Bulgaria: </a:t>
            </a:r>
            <a:br>
              <a:rPr lang="en-US" sz="5800" b="1" dirty="0" smtClean="0">
                <a:latin typeface="Arial Rounded MT Bold" pitchFamily="34" charset="0"/>
              </a:rPr>
            </a:br>
            <a:r>
              <a:rPr lang="en-US" sz="5800" b="1" dirty="0" smtClean="0">
                <a:latin typeface="Arial Rounded MT Bold" pitchFamily="34" charset="0"/>
              </a:rPr>
              <a:t>a part of Eden</a:t>
            </a:r>
            <a:endParaRPr lang="bg-BG" sz="5800" b="1" dirty="0"/>
          </a:p>
        </p:txBody>
      </p:sp>
      <p:sp>
        <p:nvSpPr>
          <p:cNvPr id="3" name="Rectangle 2"/>
          <p:cNvSpPr/>
          <p:nvPr/>
        </p:nvSpPr>
        <p:spPr>
          <a:xfrm>
            <a:off x="4343400" y="2819400"/>
            <a:ext cx="4800600" cy="4184273"/>
          </a:xfrm>
          <a:prstGeom prst="rect">
            <a:avLst/>
          </a:prstGeom>
        </p:spPr>
        <p:txBody>
          <a:bodyPr wrap="square">
            <a:spAutoFit/>
          </a:bodyPr>
          <a:lstStyle/>
          <a:p>
            <a:endParaRPr lang="en-US" b="1" dirty="0" smtClean="0"/>
          </a:p>
          <a:p>
            <a:pPr algn="ctr"/>
            <a:r>
              <a:rPr lang="en-US" sz="2400" b="1" dirty="0" smtClean="0">
                <a:latin typeface="Arial Rounded MT Bold" pitchFamily="34" charset="0"/>
              </a:rPr>
              <a:t>A legend says: </a:t>
            </a:r>
          </a:p>
          <a:p>
            <a:pPr algn="ctr"/>
            <a:r>
              <a:rPr lang="en-US" sz="2400" b="1" dirty="0" smtClean="0">
                <a:latin typeface="Arial Rounded MT Bold" pitchFamily="34" charset="0"/>
              </a:rPr>
              <a:t>when God was giving away land to peoples, the Bulgarian was working on a field and he came last to take his part. He was known as a good and hard-working man and God decided to give him a part of his land – the Eden.</a:t>
            </a:r>
            <a:endParaRPr lang="bg-BG" sz="2400" b="1" dirty="0"/>
          </a:p>
        </p:txBody>
      </p:sp>
      <p:pic>
        <p:nvPicPr>
          <p:cNvPr id="19461" name="Picture 5" descr="C:\Users\User\Desktop\plakat_bulgaria_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9462" name="Picture 6" descr="C:\Users\User\Desktop\bulgari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41321" y="0"/>
            <a:ext cx="5102679" cy="3429000"/>
          </a:xfrm>
          <a:prstGeom prst="rect">
            <a:avLst/>
          </a:prstGeom>
          <a:noFill/>
        </p:spPr>
      </p:pic>
      <p:pic>
        <p:nvPicPr>
          <p:cNvPr id="19463" name="Picture 7" descr="C:\Users\User\Desktop\bulgaria.gif"/>
          <p:cNvPicPr>
            <a:picLocks noChangeAspect="1" noChangeArrowheads="1"/>
          </p:cNvPicPr>
          <p:nvPr/>
        </p:nvPicPr>
        <p:blipFill>
          <a:blip r:embed="rId4" cstate="print"/>
          <a:srcRect/>
          <a:stretch>
            <a:fillRect/>
          </a:stretch>
        </p:blipFill>
        <p:spPr bwMode="auto">
          <a:xfrm>
            <a:off x="0" y="3387382"/>
            <a:ext cx="4724400" cy="3470617"/>
          </a:xfrm>
          <a:prstGeom prst="rect">
            <a:avLst/>
          </a:prstGeom>
          <a:noFill/>
        </p:spPr>
      </p:pic>
    </p:spTree>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
                                  </p:stCondLst>
                                  <p:childTnLst>
                                    <p:animEffect transition="out" filter="fade">
                                      <p:cBhvr>
                                        <p:cTn id="6" dur="1000"/>
                                        <p:tgtEl>
                                          <p:spTgt spid="19461"/>
                                        </p:tgtEl>
                                      </p:cBhvr>
                                    </p:animEffect>
                                    <p:set>
                                      <p:cBhvr>
                                        <p:cTn id="7" dur="1" fill="hold">
                                          <p:stCondLst>
                                            <p:cond delay="999"/>
                                          </p:stCondLst>
                                        </p:cTn>
                                        <p:tgtEl>
                                          <p:spTgt spid="19461"/>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1000"/>
                                        <p:tgtEl>
                                          <p:spTgt spid="19461"/>
                                        </p:tgtEl>
                                      </p:cBhvr>
                                    </p:animEffect>
                                    <p:set>
                                      <p:cBhvr>
                                        <p:cTn id="11" dur="1" fill="hold">
                                          <p:stCondLst>
                                            <p:cond delay="999"/>
                                          </p:stCondLst>
                                        </p:cTn>
                                        <p:tgtEl>
                                          <p:spTgt spid="19461"/>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19462"/>
                                        </p:tgtEl>
                                        <p:attrNameLst>
                                          <p:attrName>style.visibility</p:attrName>
                                        </p:attrNameLst>
                                      </p:cBhvr>
                                      <p:to>
                                        <p:strVal val="visible"/>
                                      </p:to>
                                    </p:set>
                                    <p:animEffect transition="in" filter="fade">
                                      <p:cBhvr>
                                        <p:cTn id="27" dur="1000"/>
                                        <p:tgtEl>
                                          <p:spTgt spid="19462"/>
                                        </p:tgtEl>
                                      </p:cBhvr>
                                    </p:animEffect>
                                  </p:childTnLst>
                                </p:cTn>
                              </p:par>
                              <p:par>
                                <p:cTn id="28" presetID="10" presetClass="entr" presetSubtype="0" fill="hold" nodeType="withEffect">
                                  <p:stCondLst>
                                    <p:cond delay="0"/>
                                  </p:stCondLst>
                                  <p:childTnLst>
                                    <p:set>
                                      <p:cBhvr>
                                        <p:cTn id="29" dur="1" fill="hold">
                                          <p:stCondLst>
                                            <p:cond delay="0"/>
                                          </p:stCondLst>
                                        </p:cTn>
                                        <p:tgtEl>
                                          <p:spTgt spid="19463"/>
                                        </p:tgtEl>
                                        <p:attrNameLst>
                                          <p:attrName>style.visibility</p:attrName>
                                        </p:attrNameLst>
                                      </p:cBhvr>
                                      <p:to>
                                        <p:strVal val="visible"/>
                                      </p:to>
                                    </p:set>
                                    <p:animEffect transition="in" filter="fade">
                                      <p:cBhvr>
                                        <p:cTn id="30"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066800"/>
          </a:xfrm>
        </p:spPr>
        <p:txBody>
          <a:bodyPr/>
          <a:lstStyle/>
          <a:p>
            <a:r>
              <a:rPr lang="en-US" sz="6000" b="1" dirty="0" smtClean="0">
                <a:latin typeface="Arial Rounded MT Bold" pitchFamily="34" charset="0"/>
              </a:rPr>
              <a:t>Prominent Bulgarians</a:t>
            </a:r>
            <a:endParaRPr lang="bg-BG" sz="6000" b="1" dirty="0"/>
          </a:p>
        </p:txBody>
      </p:sp>
      <p:pic>
        <p:nvPicPr>
          <p:cNvPr id="53250" name="Picture 2" descr="C:\Users\User\Desktop\3.jpg"/>
          <p:cNvPicPr>
            <a:picLocks noChangeAspect="1" noChangeArrowheads="1"/>
          </p:cNvPicPr>
          <p:nvPr/>
        </p:nvPicPr>
        <p:blipFill>
          <a:blip r:embed="rId2" cstate="print"/>
          <a:srcRect/>
          <a:stretch>
            <a:fillRect/>
          </a:stretch>
        </p:blipFill>
        <p:spPr bwMode="auto">
          <a:xfrm>
            <a:off x="0" y="1143000"/>
            <a:ext cx="3893278" cy="2590800"/>
          </a:xfrm>
          <a:prstGeom prst="rect">
            <a:avLst/>
          </a:prstGeom>
          <a:ln>
            <a:noFill/>
          </a:ln>
          <a:effectLst>
            <a:softEdge rad="112500"/>
          </a:effectLst>
        </p:spPr>
      </p:pic>
      <p:sp>
        <p:nvSpPr>
          <p:cNvPr id="6" name="TextBox 5"/>
          <p:cNvSpPr txBox="1"/>
          <p:nvPr/>
        </p:nvSpPr>
        <p:spPr>
          <a:xfrm>
            <a:off x="0" y="3886200"/>
            <a:ext cx="4038600" cy="2739211"/>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Vasko</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Vasilev</a:t>
            </a:r>
            <a:endParaRPr lang="en-US" sz="2800" b="1" dirty="0" smtClean="0">
              <a:solidFill>
                <a:srgbClr val="C00000"/>
              </a:solidFill>
              <a:latin typeface="Arial Rounded MT Bold" pitchFamily="34" charset="0"/>
            </a:endParaRPr>
          </a:p>
          <a:p>
            <a:pPr algn="ctr"/>
            <a:r>
              <a:rPr lang="en-US" sz="2400" dirty="0" smtClean="0">
                <a:latin typeface="Arial Rounded MT Bold" pitchFamily="34" charset="0"/>
              </a:rPr>
              <a:t>is world famous violist and concertmaster and creative director of the Royal Opera House-London. He is a teacher of Vanessa May.  </a:t>
            </a:r>
            <a:endParaRPr lang="bg-BG" sz="2400" dirty="0"/>
          </a:p>
        </p:txBody>
      </p:sp>
      <p:sp>
        <p:nvSpPr>
          <p:cNvPr id="7" name="TextBox 6"/>
          <p:cNvSpPr txBox="1"/>
          <p:nvPr/>
        </p:nvSpPr>
        <p:spPr>
          <a:xfrm>
            <a:off x="4114800" y="3200400"/>
            <a:ext cx="5029200" cy="3570208"/>
          </a:xfrm>
          <a:prstGeom prst="rect">
            <a:avLst/>
          </a:prstGeom>
          <a:noFill/>
        </p:spPr>
        <p:txBody>
          <a:bodyPr wrap="square" rtlCol="0">
            <a:spAutoFit/>
          </a:bodyPr>
          <a:lstStyle/>
          <a:p>
            <a:pPr algn="ctr"/>
            <a:r>
              <a:rPr lang="en-GB" sz="2800" b="1" dirty="0" err="1" smtClean="0">
                <a:solidFill>
                  <a:srgbClr val="C00000"/>
                </a:solidFill>
                <a:latin typeface="Arial Rounded MT Bold" pitchFamily="34" charset="0"/>
              </a:rPr>
              <a:t>Nikolay</a:t>
            </a:r>
            <a:r>
              <a:rPr lang="en-GB" sz="2800" b="1" dirty="0" smtClean="0">
                <a:solidFill>
                  <a:srgbClr val="C00000"/>
                </a:solidFill>
                <a:latin typeface="Arial Rounded MT Bold" pitchFamily="34" charset="0"/>
              </a:rPr>
              <a:t> </a:t>
            </a:r>
            <a:r>
              <a:rPr lang="en-GB" sz="2800" b="1" dirty="0" err="1" smtClean="0">
                <a:solidFill>
                  <a:srgbClr val="C00000"/>
                </a:solidFill>
                <a:latin typeface="Arial Rounded MT Bold" pitchFamily="34" charset="0"/>
              </a:rPr>
              <a:t>Gyaurov</a:t>
            </a:r>
            <a:endParaRPr lang="en-GB" sz="2800" b="1" dirty="0" smtClean="0">
              <a:solidFill>
                <a:srgbClr val="C00000"/>
              </a:solidFill>
              <a:latin typeface="Arial Rounded MT Bold" pitchFamily="34" charset="0"/>
            </a:endParaRPr>
          </a:p>
          <a:p>
            <a:pPr algn="ctr"/>
            <a:r>
              <a:rPr lang="en-GB" sz="2200" dirty="0" smtClean="0">
                <a:latin typeface="Arial Rounded MT Bold" pitchFamily="34" charset="0"/>
              </a:rPr>
              <a:t>was a Bulgarian opera singer and one of the most famous basses of the post-war period. He was admired for his powerful voice and was particularly associated with roles of Verdi. </a:t>
            </a:r>
            <a:r>
              <a:rPr lang="en-GB" sz="2200" dirty="0" err="1" smtClean="0">
                <a:latin typeface="Arial Rounded MT Bold" pitchFamily="34" charset="0"/>
              </a:rPr>
              <a:t>Gyaurov</a:t>
            </a:r>
            <a:r>
              <a:rPr lang="en-GB" sz="2200" dirty="0" smtClean="0">
                <a:latin typeface="Arial Rounded MT Bold" pitchFamily="34" charset="0"/>
              </a:rPr>
              <a:t> married the Italian soprano </a:t>
            </a:r>
            <a:r>
              <a:rPr lang="en-GB" sz="2200" dirty="0" err="1" smtClean="0">
                <a:latin typeface="Arial Rounded MT Bold" pitchFamily="34" charset="0"/>
              </a:rPr>
              <a:t>Mirella</a:t>
            </a:r>
            <a:r>
              <a:rPr lang="en-GB" sz="2200" dirty="0" smtClean="0">
                <a:latin typeface="Arial Rounded MT Bold" pitchFamily="34" charset="0"/>
              </a:rPr>
              <a:t> </a:t>
            </a:r>
            <a:r>
              <a:rPr lang="en-GB" sz="2200" dirty="0" err="1" smtClean="0">
                <a:latin typeface="Arial Rounded MT Bold" pitchFamily="34" charset="0"/>
              </a:rPr>
              <a:t>Freni</a:t>
            </a:r>
            <a:r>
              <a:rPr lang="en-GB" sz="2200" dirty="0" smtClean="0">
                <a:latin typeface="Arial Rounded MT Bold" pitchFamily="34" charset="0"/>
              </a:rPr>
              <a:t>, and the two singers frequently performed together. </a:t>
            </a:r>
            <a:endParaRPr lang="bg-BG" sz="2200" dirty="0"/>
          </a:p>
        </p:txBody>
      </p:sp>
      <p:pic>
        <p:nvPicPr>
          <p:cNvPr id="53251" name="Picture 3" descr="C:\Users\User\Desktop\1.jpg"/>
          <p:cNvPicPr>
            <a:picLocks noChangeAspect="1" noChangeArrowheads="1"/>
          </p:cNvPicPr>
          <p:nvPr/>
        </p:nvPicPr>
        <p:blipFill>
          <a:blip r:embed="rId3" cstate="print"/>
          <a:srcRect/>
          <a:stretch>
            <a:fillRect/>
          </a:stretch>
        </p:blipFill>
        <p:spPr bwMode="auto">
          <a:xfrm>
            <a:off x="5638800" y="990600"/>
            <a:ext cx="1981200" cy="2362200"/>
          </a:xfrm>
          <a:prstGeom prst="rect">
            <a:avLst/>
          </a:prstGeom>
          <a:ln>
            <a:noFill/>
          </a:ln>
          <a:effectLst>
            <a:softEdge rad="112500"/>
          </a:effectLst>
        </p:spPr>
      </p:pic>
    </p:spTree>
  </p:cSld>
  <p:clrMapOvr>
    <a:masterClrMapping/>
  </p:clrMapOvr>
  <p:transition advTm="3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752600"/>
          </a:xfrm>
        </p:spPr>
        <p:txBody>
          <a:bodyPr/>
          <a:lstStyle/>
          <a:p>
            <a:r>
              <a:rPr lang="en-US" sz="6000" b="1" dirty="0" smtClean="0">
                <a:latin typeface="Arial Rounded MT Bold" pitchFamily="34" charset="0"/>
              </a:rPr>
              <a:t>Prominent Bulgarian</a:t>
            </a:r>
            <a:br>
              <a:rPr lang="en-US" sz="6000" b="1" dirty="0" smtClean="0">
                <a:latin typeface="Arial Rounded MT Bold" pitchFamily="34" charset="0"/>
              </a:rPr>
            </a:br>
            <a:r>
              <a:rPr lang="en-US" sz="6000" b="1" dirty="0" smtClean="0">
                <a:latin typeface="Arial Rounded MT Bold" pitchFamily="34" charset="0"/>
              </a:rPr>
              <a:t>sports people</a:t>
            </a:r>
            <a:endParaRPr lang="bg-BG" sz="6000" b="1" dirty="0"/>
          </a:p>
        </p:txBody>
      </p:sp>
      <p:sp>
        <p:nvSpPr>
          <p:cNvPr id="4" name="TextBox 3"/>
          <p:cNvSpPr txBox="1"/>
          <p:nvPr/>
        </p:nvSpPr>
        <p:spPr>
          <a:xfrm>
            <a:off x="0" y="1905000"/>
            <a:ext cx="9144000" cy="1200329"/>
          </a:xfrm>
          <a:prstGeom prst="rect">
            <a:avLst/>
          </a:prstGeom>
          <a:noFill/>
        </p:spPr>
        <p:txBody>
          <a:bodyPr wrap="square" rtlCol="0">
            <a:spAutoFit/>
          </a:bodyPr>
          <a:lstStyle/>
          <a:p>
            <a:pPr algn="ctr"/>
            <a:r>
              <a:rPr lang="en-US" sz="2400" dirty="0" smtClean="0">
                <a:latin typeface="Arial Rounded MT Bold" pitchFamily="34" charset="0"/>
              </a:rPr>
              <a:t>A lot of Bulgarian sportsmen have made our country famous all over the world by winning medals from different Olympic games and world championships.</a:t>
            </a:r>
            <a:endParaRPr lang="bg-BG" sz="2400" dirty="0"/>
          </a:p>
        </p:txBody>
      </p:sp>
      <p:sp>
        <p:nvSpPr>
          <p:cNvPr id="5" name="TextBox 4"/>
          <p:cNvSpPr txBox="1"/>
          <p:nvPr/>
        </p:nvSpPr>
        <p:spPr>
          <a:xfrm>
            <a:off x="0" y="3200401"/>
            <a:ext cx="5029200" cy="3600986"/>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Stefka</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Kostadinova</a:t>
            </a:r>
            <a:r>
              <a:rPr lang="en-US" sz="2800" b="1" dirty="0" smtClean="0">
                <a:solidFill>
                  <a:srgbClr val="C00000"/>
                </a:solidFill>
                <a:latin typeface="Arial Rounded MT Bold" pitchFamily="34" charset="0"/>
              </a:rPr>
              <a:t> </a:t>
            </a:r>
          </a:p>
          <a:p>
            <a:pPr algn="ctr"/>
            <a:r>
              <a:rPr lang="en-US" sz="2000" dirty="0" smtClean="0">
                <a:latin typeface="Arial Rounded MT Bold" pitchFamily="34" charset="0"/>
              </a:rPr>
              <a:t>is the reigning world record holder in the women's high jump at 2.09 m, which she jumped during the 1987 World Championship in Rome. Her world record is one of the oldest in modern athletics. She set seven world records - three outdoors and four indoors. She also holds the women's world record for having jumped over 2.00 m 197 times.</a:t>
            </a:r>
            <a:endParaRPr lang="bg-BG" sz="2000" dirty="0"/>
          </a:p>
        </p:txBody>
      </p:sp>
      <p:pic>
        <p:nvPicPr>
          <p:cNvPr id="54274" name="Picture 2" descr="C:\Users\User\Desktop\stefka-pic3.jpg"/>
          <p:cNvPicPr>
            <a:picLocks noChangeAspect="1" noChangeArrowheads="1"/>
          </p:cNvPicPr>
          <p:nvPr/>
        </p:nvPicPr>
        <p:blipFill>
          <a:blip r:embed="rId2" cstate="print"/>
          <a:srcRect/>
          <a:stretch>
            <a:fillRect/>
          </a:stretch>
        </p:blipFill>
        <p:spPr bwMode="auto">
          <a:xfrm>
            <a:off x="4953000" y="3429000"/>
            <a:ext cx="4191000" cy="3223846"/>
          </a:xfrm>
          <a:prstGeom prst="rect">
            <a:avLst/>
          </a:prstGeom>
          <a:ln>
            <a:noFill/>
          </a:ln>
          <a:effectLst>
            <a:softEdge rad="112500"/>
          </a:effectLst>
        </p:spPr>
      </p:pic>
    </p:spTree>
  </p:cSld>
  <p:clrMapOvr>
    <a:masterClrMapping/>
  </p:clrMapOvr>
  <p:transition advTm="3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User\Desktop\2.jpg"/>
          <p:cNvPicPr>
            <a:picLocks noChangeAspect="1" noChangeArrowheads="1"/>
          </p:cNvPicPr>
          <p:nvPr/>
        </p:nvPicPr>
        <p:blipFill>
          <a:blip r:embed="rId2" cstate="print"/>
          <a:srcRect/>
          <a:stretch>
            <a:fillRect/>
          </a:stretch>
        </p:blipFill>
        <p:spPr bwMode="auto">
          <a:xfrm>
            <a:off x="1066800" y="1524000"/>
            <a:ext cx="2697714" cy="2057400"/>
          </a:xfrm>
          <a:prstGeom prst="rect">
            <a:avLst/>
          </a:prstGeom>
          <a:ln>
            <a:noFill/>
          </a:ln>
          <a:effectLst>
            <a:softEdge rad="112500"/>
          </a:effectLst>
        </p:spPr>
      </p:pic>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752600"/>
          </a:xfrm>
        </p:spPr>
        <p:txBody>
          <a:bodyPr/>
          <a:lstStyle/>
          <a:p>
            <a:r>
              <a:rPr lang="en-US" sz="6000" b="1" dirty="0" smtClean="0">
                <a:latin typeface="Arial Rounded MT Bold" pitchFamily="34" charset="0"/>
              </a:rPr>
              <a:t>Prominent Bulgarian</a:t>
            </a:r>
            <a:br>
              <a:rPr lang="en-US" sz="6000" b="1" dirty="0" smtClean="0">
                <a:latin typeface="Arial Rounded MT Bold" pitchFamily="34" charset="0"/>
              </a:rPr>
            </a:br>
            <a:r>
              <a:rPr lang="en-US" sz="6000" b="1" dirty="0" smtClean="0">
                <a:latin typeface="Arial Rounded MT Bold" pitchFamily="34" charset="0"/>
              </a:rPr>
              <a:t>sports people</a:t>
            </a:r>
            <a:endParaRPr lang="bg-BG" sz="6000" b="1" dirty="0"/>
          </a:p>
        </p:txBody>
      </p:sp>
      <p:sp>
        <p:nvSpPr>
          <p:cNvPr id="5" name="TextBox 4"/>
          <p:cNvSpPr txBox="1"/>
          <p:nvPr/>
        </p:nvSpPr>
        <p:spPr>
          <a:xfrm>
            <a:off x="0" y="3429000"/>
            <a:ext cx="4800600" cy="3416320"/>
          </a:xfrm>
          <a:prstGeom prst="rect">
            <a:avLst/>
          </a:prstGeom>
          <a:noFill/>
        </p:spPr>
        <p:txBody>
          <a:bodyPr wrap="square" rtlCol="0">
            <a:spAutoFit/>
          </a:bodyPr>
          <a:lstStyle/>
          <a:p>
            <a:pPr algn="ctr"/>
            <a:r>
              <a:rPr lang="en-GB" sz="2800" b="1" dirty="0" err="1" smtClean="0">
                <a:solidFill>
                  <a:srgbClr val="C00000"/>
                </a:solidFill>
                <a:latin typeface="Arial Rounded MT Bold" pitchFamily="34" charset="0"/>
              </a:rPr>
              <a:t>Albena</a:t>
            </a:r>
            <a:r>
              <a:rPr lang="en-GB" sz="2800" b="1" dirty="0" smtClean="0">
                <a:solidFill>
                  <a:srgbClr val="C00000"/>
                </a:solidFill>
                <a:latin typeface="Arial Rounded MT Bold" pitchFamily="34" charset="0"/>
              </a:rPr>
              <a:t> </a:t>
            </a:r>
            <a:r>
              <a:rPr lang="en-GB" sz="2800" b="1" dirty="0" err="1" smtClean="0">
                <a:solidFill>
                  <a:srgbClr val="C00000"/>
                </a:solidFill>
                <a:latin typeface="Arial Rounded MT Bold" pitchFamily="34" charset="0"/>
              </a:rPr>
              <a:t>Denkova</a:t>
            </a:r>
            <a:r>
              <a:rPr lang="en-GB" sz="2800" b="1" dirty="0" smtClean="0">
                <a:solidFill>
                  <a:srgbClr val="C00000"/>
                </a:solidFill>
                <a:latin typeface="Arial Rounded MT Bold" pitchFamily="34" charset="0"/>
              </a:rPr>
              <a:t>  </a:t>
            </a:r>
          </a:p>
          <a:p>
            <a:pPr algn="ctr"/>
            <a:r>
              <a:rPr lang="en-GB" sz="2800" b="1" dirty="0" smtClean="0">
                <a:solidFill>
                  <a:srgbClr val="C00000"/>
                </a:solidFill>
                <a:latin typeface="Arial Rounded MT Bold" pitchFamily="34" charset="0"/>
              </a:rPr>
              <a:t>and Maxim </a:t>
            </a:r>
            <a:r>
              <a:rPr lang="en-GB" sz="2800" b="1" dirty="0" err="1" smtClean="0">
                <a:solidFill>
                  <a:srgbClr val="C00000"/>
                </a:solidFill>
                <a:latin typeface="Arial Rounded MT Bold" pitchFamily="34" charset="0"/>
              </a:rPr>
              <a:t>Staviski</a:t>
            </a:r>
            <a:r>
              <a:rPr lang="en-GB" sz="2800" b="1" dirty="0" smtClean="0">
                <a:solidFill>
                  <a:srgbClr val="C00000"/>
                </a:solidFill>
                <a:latin typeface="Arial Rounded MT Bold" pitchFamily="34" charset="0"/>
              </a:rPr>
              <a:t> </a:t>
            </a:r>
          </a:p>
          <a:p>
            <a:pPr algn="ctr"/>
            <a:r>
              <a:rPr lang="en-GB" sz="2000" dirty="0" smtClean="0">
                <a:latin typeface="Arial Rounded MT Bold" pitchFamily="34" charset="0"/>
              </a:rPr>
              <a:t>are ice dancers. They are the 2006 and  2007 World Champions, the 2003 and 2004 European silver medallists, and the 2006 Grand Prix Final champions. </a:t>
            </a:r>
            <a:r>
              <a:rPr lang="en-GB" sz="2000" dirty="0" err="1" smtClean="0">
                <a:latin typeface="Arial Rounded MT Bold" pitchFamily="34" charset="0"/>
              </a:rPr>
              <a:t>Denkova</a:t>
            </a:r>
            <a:r>
              <a:rPr lang="en-GB" sz="2000" dirty="0" smtClean="0">
                <a:latin typeface="Arial Rounded MT Bold" pitchFamily="34" charset="0"/>
              </a:rPr>
              <a:t> &amp; </a:t>
            </a:r>
            <a:r>
              <a:rPr lang="en-GB" sz="2000" dirty="0" err="1" smtClean="0">
                <a:latin typeface="Arial Rounded MT Bold" pitchFamily="34" charset="0"/>
              </a:rPr>
              <a:t>Staviski</a:t>
            </a:r>
            <a:r>
              <a:rPr lang="en-GB" sz="2000" dirty="0" smtClean="0">
                <a:latin typeface="Arial Rounded MT Bold" pitchFamily="34" charset="0"/>
              </a:rPr>
              <a:t> are the first Bulgarian figure skaters to medal at the World Figure Skating Championships. </a:t>
            </a:r>
            <a:endParaRPr lang="bg-BG" sz="2000" dirty="0"/>
          </a:p>
        </p:txBody>
      </p:sp>
      <p:pic>
        <p:nvPicPr>
          <p:cNvPr id="55299" name="Picture 3" descr="C:\Users\User\Desktop\1.jpg"/>
          <p:cNvPicPr>
            <a:picLocks noChangeAspect="1" noChangeArrowheads="1"/>
          </p:cNvPicPr>
          <p:nvPr/>
        </p:nvPicPr>
        <p:blipFill>
          <a:blip r:embed="rId3" cstate="print"/>
          <a:srcRect/>
          <a:stretch>
            <a:fillRect/>
          </a:stretch>
        </p:blipFill>
        <p:spPr bwMode="auto">
          <a:xfrm>
            <a:off x="5562600" y="1752600"/>
            <a:ext cx="2819400" cy="2144165"/>
          </a:xfrm>
          <a:prstGeom prst="rect">
            <a:avLst/>
          </a:prstGeom>
          <a:ln>
            <a:noFill/>
          </a:ln>
          <a:effectLst>
            <a:softEdge rad="112500"/>
          </a:effectLst>
        </p:spPr>
      </p:pic>
      <p:sp>
        <p:nvSpPr>
          <p:cNvPr id="8" name="TextBox 7"/>
          <p:cNvSpPr txBox="1"/>
          <p:nvPr/>
        </p:nvSpPr>
        <p:spPr>
          <a:xfrm>
            <a:off x="4800600" y="3733800"/>
            <a:ext cx="4343400" cy="2985433"/>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Yordan</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Yovchev</a:t>
            </a:r>
            <a:endParaRPr lang="en-US" sz="2800" b="1" dirty="0" smtClean="0">
              <a:solidFill>
                <a:srgbClr val="C00000"/>
              </a:solidFill>
              <a:latin typeface="Arial Rounded MT Bold" pitchFamily="34" charset="0"/>
            </a:endParaRPr>
          </a:p>
          <a:p>
            <a:pPr algn="ctr"/>
            <a:r>
              <a:rPr lang="en-US" sz="2000" dirty="0" smtClean="0">
                <a:latin typeface="Arial Rounded MT Bold" pitchFamily="34" charset="0"/>
              </a:rPr>
              <a:t>is the first ever male gymnast to take part in six Olympic Games. He won 1 silver and 3 bronze Olympic medals; 4 golden, 5 silver and 4 bronze medals in World championships; 1 gold, 6 silver and 2 bronze medals in European championships. </a:t>
            </a:r>
            <a:endParaRPr lang="bg-BG" sz="2000" dirty="0"/>
          </a:p>
        </p:txBody>
      </p:sp>
    </p:spTree>
  </p:cSld>
  <p:clrMapOvr>
    <a:masterClrMapping/>
  </p:clrMapOvr>
  <p:transition advTm="3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p:nvPr>
        </p:nvSpPr>
        <p:spPr>
          <a:xfrm>
            <a:off x="0" y="0"/>
            <a:ext cx="9144000" cy="1752600"/>
          </a:xfrm>
        </p:spPr>
        <p:txBody>
          <a:bodyPr/>
          <a:lstStyle/>
          <a:p>
            <a:r>
              <a:rPr lang="en-US" sz="6000" b="1" dirty="0" smtClean="0">
                <a:latin typeface="Arial Rounded MT Bold" pitchFamily="34" charset="0"/>
              </a:rPr>
              <a:t>Prominent Bulgarian</a:t>
            </a:r>
            <a:br>
              <a:rPr lang="en-US" sz="6000" b="1" dirty="0" smtClean="0">
                <a:latin typeface="Arial Rounded MT Bold" pitchFamily="34" charset="0"/>
              </a:rPr>
            </a:br>
            <a:r>
              <a:rPr lang="en-US" sz="6000" b="1" dirty="0" smtClean="0">
                <a:latin typeface="Arial Rounded MT Bold" pitchFamily="34" charset="0"/>
              </a:rPr>
              <a:t>sports people</a:t>
            </a:r>
            <a:endParaRPr lang="bg-BG" sz="6000" b="1" dirty="0"/>
          </a:p>
        </p:txBody>
      </p:sp>
      <p:sp>
        <p:nvSpPr>
          <p:cNvPr id="4" name="TextBox 3"/>
          <p:cNvSpPr txBox="1"/>
          <p:nvPr/>
        </p:nvSpPr>
        <p:spPr>
          <a:xfrm>
            <a:off x="0" y="3810000"/>
            <a:ext cx="4343400" cy="2985433"/>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Hristo</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Stoichkov</a:t>
            </a:r>
            <a:r>
              <a:rPr lang="en-US" sz="2800" b="1" dirty="0" smtClean="0">
                <a:solidFill>
                  <a:srgbClr val="C00000"/>
                </a:solidFill>
                <a:latin typeface="Arial Rounded MT Bold" pitchFamily="34" charset="0"/>
              </a:rPr>
              <a:t> </a:t>
            </a:r>
          </a:p>
          <a:p>
            <a:pPr algn="ctr"/>
            <a:r>
              <a:rPr lang="en-US" sz="2000" dirty="0" smtClean="0">
                <a:latin typeface="Arial Rounded MT Bold" pitchFamily="34" charset="0"/>
              </a:rPr>
              <a:t>is the most successful Bulgarian soccer player of all time. He played with FC Barcelona from 1990 to 1998. His awards include the European Golden Ball, the European Golden Shoe, the World Cup Bolden Boot and the World Cup Bronze Ball.</a:t>
            </a:r>
            <a:endParaRPr lang="bg-BG" sz="2000" dirty="0"/>
          </a:p>
        </p:txBody>
      </p:sp>
      <p:pic>
        <p:nvPicPr>
          <p:cNvPr id="56322" name="Picture 2" descr="C:\Users\User\Desktop\2.jpg"/>
          <p:cNvPicPr>
            <a:picLocks noChangeAspect="1" noChangeArrowheads="1"/>
          </p:cNvPicPr>
          <p:nvPr/>
        </p:nvPicPr>
        <p:blipFill>
          <a:blip r:embed="rId2" cstate="print"/>
          <a:srcRect/>
          <a:stretch>
            <a:fillRect/>
          </a:stretch>
        </p:blipFill>
        <p:spPr bwMode="auto">
          <a:xfrm>
            <a:off x="1066800" y="1752600"/>
            <a:ext cx="2209800" cy="2168366"/>
          </a:xfrm>
          <a:prstGeom prst="rect">
            <a:avLst/>
          </a:prstGeom>
          <a:ln>
            <a:noFill/>
          </a:ln>
          <a:effectLst>
            <a:softEdge rad="112500"/>
          </a:effectLst>
        </p:spPr>
      </p:pic>
      <p:sp>
        <p:nvSpPr>
          <p:cNvPr id="6" name="TextBox 5"/>
          <p:cNvSpPr txBox="1"/>
          <p:nvPr/>
        </p:nvSpPr>
        <p:spPr>
          <a:xfrm>
            <a:off x="4495800" y="3810000"/>
            <a:ext cx="4648200" cy="2985433"/>
          </a:xfrm>
          <a:prstGeom prst="rect">
            <a:avLst/>
          </a:prstGeom>
          <a:noFill/>
        </p:spPr>
        <p:txBody>
          <a:bodyPr wrap="square" rtlCol="0">
            <a:spAutoFit/>
          </a:bodyPr>
          <a:lstStyle/>
          <a:p>
            <a:pPr algn="ctr"/>
            <a:r>
              <a:rPr lang="en-US" sz="2800" b="1" dirty="0" err="1" smtClean="0">
                <a:solidFill>
                  <a:srgbClr val="C00000"/>
                </a:solidFill>
                <a:latin typeface="Arial Rounded MT Bold" pitchFamily="34" charset="0"/>
              </a:rPr>
              <a:t>Ivet</a:t>
            </a:r>
            <a:r>
              <a:rPr lang="en-US" sz="2800" b="1" dirty="0" smtClean="0">
                <a:solidFill>
                  <a:srgbClr val="C00000"/>
                </a:solidFill>
                <a:latin typeface="Arial Rounded MT Bold" pitchFamily="34" charset="0"/>
              </a:rPr>
              <a:t> </a:t>
            </a:r>
            <a:r>
              <a:rPr lang="en-US" sz="2800" b="1" dirty="0" err="1" smtClean="0">
                <a:solidFill>
                  <a:srgbClr val="C00000"/>
                </a:solidFill>
                <a:latin typeface="Arial Rounded MT Bold" pitchFamily="34" charset="0"/>
              </a:rPr>
              <a:t>Lalova</a:t>
            </a:r>
            <a:r>
              <a:rPr lang="en-US" sz="2800" b="1" dirty="0" smtClean="0">
                <a:solidFill>
                  <a:srgbClr val="C00000"/>
                </a:solidFill>
                <a:latin typeface="Arial Rounded MT Bold" pitchFamily="34" charset="0"/>
              </a:rPr>
              <a:t> </a:t>
            </a:r>
          </a:p>
          <a:p>
            <a:pPr algn="ctr"/>
            <a:r>
              <a:rPr lang="en-US" sz="2000" dirty="0" smtClean="0">
                <a:latin typeface="Arial Rounded MT Bold" pitchFamily="34" charset="0"/>
              </a:rPr>
              <a:t>is the fastest white woman on the planet. In her career she has 40 medals: 30 gold ones and 10 silvers, all of them are on 60, 100 </a:t>
            </a:r>
          </a:p>
          <a:p>
            <a:pPr algn="ctr"/>
            <a:r>
              <a:rPr lang="en-US" sz="2000" dirty="0" smtClean="0">
                <a:latin typeface="Arial Rounded MT Bold" pitchFamily="34" charset="0"/>
              </a:rPr>
              <a:t>and 200 m individual sprints. She was chosen "Miss Charm" for the Olympic Games in Athens by internet inquiry. </a:t>
            </a:r>
            <a:endParaRPr lang="bg-BG" sz="2000" dirty="0"/>
          </a:p>
        </p:txBody>
      </p:sp>
      <p:pic>
        <p:nvPicPr>
          <p:cNvPr id="56323" name="Picture 3" descr="C:\Users\User\Desktop\Ivet+Lalova+Olympics+Day+7+Athletics+5U4VYiwjyB-l.jpg"/>
          <p:cNvPicPr>
            <a:picLocks noChangeAspect="1" noChangeArrowheads="1"/>
          </p:cNvPicPr>
          <p:nvPr/>
        </p:nvPicPr>
        <p:blipFill>
          <a:blip r:embed="rId3" cstate="print"/>
          <a:srcRect/>
          <a:stretch>
            <a:fillRect/>
          </a:stretch>
        </p:blipFill>
        <p:spPr bwMode="auto">
          <a:xfrm>
            <a:off x="5791200" y="1676400"/>
            <a:ext cx="2060924" cy="2286000"/>
          </a:xfrm>
          <a:prstGeom prst="rect">
            <a:avLst/>
          </a:prstGeom>
          <a:ln>
            <a:noFill/>
          </a:ln>
          <a:effectLst>
            <a:softEdge rad="112500"/>
          </a:effectLst>
        </p:spPr>
      </p:pic>
    </p:spTree>
  </p:cSld>
  <p:clrMapOvr>
    <a:masterClrMapping/>
  </p:clrMapOvr>
  <p:transition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6477000" y="6324601"/>
            <a:ext cx="1676400" cy="276999"/>
          </a:xfrm>
          <a:prstGeom prst="rect">
            <a:avLst/>
          </a:prstGeom>
          <a:noFill/>
          <a:ln w="9525" algn="ctr">
            <a:noFill/>
            <a:miter lim="800000"/>
            <a:headEnd/>
            <a:tailEnd/>
          </a:ln>
        </p:spPr>
        <p:txBody>
          <a:bodyPr wrap="square">
            <a:spAutoFit/>
          </a:bodyPr>
          <a:lstStyle/>
          <a:p>
            <a:pPr algn="ctr">
              <a:spcBef>
                <a:spcPct val="50000"/>
              </a:spcBef>
            </a:pPr>
            <a:r>
              <a:rPr lang="en-US" sz="1200" b="1" dirty="0">
                <a:latin typeface="Arial Rounded MT Bold" pitchFamily="34" charset="0"/>
              </a:rPr>
              <a:t>Beautiful Nature</a:t>
            </a:r>
            <a:endParaRPr lang="bg-BG" sz="1200" b="1" dirty="0"/>
          </a:p>
        </p:txBody>
      </p:sp>
      <p:sp>
        <p:nvSpPr>
          <p:cNvPr id="10243" name="Text Box 22"/>
          <p:cNvSpPr txBox="1">
            <a:spLocks noChangeArrowheads="1"/>
          </p:cNvSpPr>
          <p:nvPr/>
        </p:nvSpPr>
        <p:spPr bwMode="auto">
          <a:xfrm>
            <a:off x="457200" y="6096000"/>
            <a:ext cx="1219200" cy="276999"/>
          </a:xfrm>
          <a:prstGeom prst="rect">
            <a:avLst/>
          </a:prstGeom>
          <a:noFill/>
          <a:ln w="9525" algn="ctr">
            <a:noFill/>
            <a:miter lim="800000"/>
            <a:headEnd/>
            <a:tailEnd/>
          </a:ln>
        </p:spPr>
        <p:txBody>
          <a:bodyPr wrap="square">
            <a:spAutoFit/>
          </a:bodyPr>
          <a:lstStyle/>
          <a:p>
            <a:pPr>
              <a:spcBef>
                <a:spcPct val="50000"/>
              </a:spcBef>
            </a:pPr>
            <a:r>
              <a:rPr lang="en-US" sz="1200" b="1" dirty="0">
                <a:latin typeface="Arial Rounded MT Bold" pitchFamily="34" charset="0"/>
              </a:rPr>
              <a:t>Nature Parks</a:t>
            </a:r>
            <a:endParaRPr lang="bg-BG" sz="1200" b="1" dirty="0"/>
          </a:p>
        </p:txBody>
      </p:sp>
      <p:sp>
        <p:nvSpPr>
          <p:cNvPr id="10244" name="Text Box 24"/>
          <p:cNvSpPr txBox="1">
            <a:spLocks noChangeArrowheads="1"/>
          </p:cNvSpPr>
          <p:nvPr/>
        </p:nvSpPr>
        <p:spPr bwMode="auto">
          <a:xfrm>
            <a:off x="381000" y="4267200"/>
            <a:ext cx="1524000" cy="276999"/>
          </a:xfrm>
          <a:prstGeom prst="rect">
            <a:avLst/>
          </a:prstGeom>
          <a:noFill/>
          <a:ln w="9525" algn="ctr">
            <a:noFill/>
            <a:miter lim="800000"/>
            <a:headEnd/>
            <a:tailEnd/>
          </a:ln>
        </p:spPr>
        <p:txBody>
          <a:bodyPr wrap="square">
            <a:spAutoFit/>
          </a:bodyPr>
          <a:lstStyle/>
          <a:p>
            <a:pPr algn="ctr">
              <a:spcBef>
                <a:spcPct val="50000"/>
              </a:spcBef>
            </a:pPr>
            <a:r>
              <a:rPr lang="en-US" sz="1200" b="1" dirty="0">
                <a:latin typeface="Arial Rounded MT Bold" pitchFamily="34" charset="0"/>
              </a:rPr>
              <a:t>Ancient Buildings</a:t>
            </a:r>
            <a:endParaRPr lang="bg-BG" sz="1200" b="1" dirty="0"/>
          </a:p>
        </p:txBody>
      </p:sp>
      <p:sp>
        <p:nvSpPr>
          <p:cNvPr id="10245" name="Text Box 25"/>
          <p:cNvSpPr txBox="1">
            <a:spLocks noChangeArrowheads="1"/>
          </p:cNvSpPr>
          <p:nvPr/>
        </p:nvSpPr>
        <p:spPr bwMode="auto">
          <a:xfrm>
            <a:off x="5715000" y="3962400"/>
            <a:ext cx="1803400" cy="276999"/>
          </a:xfrm>
          <a:prstGeom prst="rect">
            <a:avLst/>
          </a:prstGeom>
          <a:noFill/>
          <a:ln w="9525" algn="ctr">
            <a:noFill/>
            <a:miter lim="800000"/>
            <a:headEnd/>
            <a:tailEnd/>
          </a:ln>
        </p:spPr>
        <p:txBody>
          <a:bodyPr wrap="square">
            <a:spAutoFit/>
          </a:bodyPr>
          <a:lstStyle/>
          <a:p>
            <a:pPr algn="ctr">
              <a:spcBef>
                <a:spcPct val="50000"/>
              </a:spcBef>
            </a:pPr>
            <a:r>
              <a:rPr lang="en-US" sz="1200" b="1" dirty="0">
                <a:latin typeface="Arial Rounded MT Bold" pitchFamily="34" charset="0"/>
              </a:rPr>
              <a:t>Cultural Sightseeing</a:t>
            </a:r>
            <a:endParaRPr lang="bg-BG" sz="1200" b="1" dirty="0"/>
          </a:p>
        </p:txBody>
      </p:sp>
      <p:sp>
        <p:nvSpPr>
          <p:cNvPr id="10246" name="Text Box 26"/>
          <p:cNvSpPr txBox="1">
            <a:spLocks noChangeArrowheads="1"/>
          </p:cNvSpPr>
          <p:nvPr/>
        </p:nvSpPr>
        <p:spPr bwMode="auto">
          <a:xfrm>
            <a:off x="7391400" y="1371600"/>
            <a:ext cx="1447800" cy="707886"/>
          </a:xfrm>
          <a:prstGeom prst="rect">
            <a:avLst/>
          </a:prstGeom>
          <a:noFill/>
          <a:ln w="9525" algn="ctr">
            <a:noFill/>
            <a:miter lim="800000"/>
            <a:headEnd/>
            <a:tailEnd/>
          </a:ln>
        </p:spPr>
        <p:txBody>
          <a:bodyPr wrap="square">
            <a:spAutoFit/>
          </a:bodyPr>
          <a:lstStyle/>
          <a:p>
            <a:pPr>
              <a:spcBef>
                <a:spcPct val="50000"/>
              </a:spcBef>
            </a:pPr>
            <a:r>
              <a:rPr lang="en-US" sz="1200" b="1" dirty="0">
                <a:latin typeface="Arial Rounded MT Bold" pitchFamily="34" charset="0"/>
              </a:rPr>
              <a:t>Sea</a:t>
            </a:r>
            <a:r>
              <a:rPr lang="en-US" b="1" dirty="0">
                <a:latin typeface="Arial Rounded MT Bold" pitchFamily="34" charset="0"/>
              </a:rPr>
              <a:t> </a:t>
            </a:r>
            <a:r>
              <a:rPr lang="en-US" sz="1200" b="1" dirty="0">
                <a:latin typeface="Arial Rounded MT Bold" pitchFamily="34" charset="0"/>
              </a:rPr>
              <a:t>Resorts</a:t>
            </a:r>
            <a:endParaRPr lang="bg-BG" sz="1200" b="1" dirty="0"/>
          </a:p>
        </p:txBody>
      </p:sp>
      <p:sp>
        <p:nvSpPr>
          <p:cNvPr id="10247" name="Text Box 27"/>
          <p:cNvSpPr txBox="1">
            <a:spLocks noChangeArrowheads="1"/>
          </p:cNvSpPr>
          <p:nvPr/>
        </p:nvSpPr>
        <p:spPr bwMode="auto">
          <a:xfrm>
            <a:off x="3429000" y="5715000"/>
            <a:ext cx="1066800" cy="276999"/>
          </a:xfrm>
          <a:prstGeom prst="rect">
            <a:avLst/>
          </a:prstGeom>
          <a:noFill/>
          <a:ln w="9525" algn="ctr">
            <a:noFill/>
            <a:miter lim="800000"/>
            <a:headEnd/>
            <a:tailEnd/>
          </a:ln>
        </p:spPr>
        <p:txBody>
          <a:bodyPr wrap="square">
            <a:spAutoFit/>
          </a:bodyPr>
          <a:lstStyle/>
          <a:p>
            <a:pPr algn="ctr">
              <a:spcBef>
                <a:spcPct val="50000"/>
              </a:spcBef>
            </a:pPr>
            <a:r>
              <a:rPr lang="en-US" sz="1200" b="1" dirty="0">
                <a:latin typeface="Arial Rounded MT Bold" pitchFamily="34" charset="0"/>
              </a:rPr>
              <a:t>Ski Resorts</a:t>
            </a:r>
            <a:endParaRPr lang="bg-BG" sz="1200" b="1" dirty="0"/>
          </a:p>
        </p:txBody>
      </p:sp>
      <p:grpSp>
        <p:nvGrpSpPr>
          <p:cNvPr id="2" name="Group 38"/>
          <p:cNvGrpSpPr>
            <a:grpSpLocks/>
          </p:cNvGrpSpPr>
          <p:nvPr/>
        </p:nvGrpSpPr>
        <p:grpSpPr bwMode="auto">
          <a:xfrm>
            <a:off x="3429254" y="1447800"/>
            <a:ext cx="2056871" cy="1401388"/>
            <a:chOff x="1476" y="1344"/>
            <a:chExt cx="1625" cy="1107"/>
          </a:xfrm>
        </p:grpSpPr>
        <p:sp>
          <p:nvSpPr>
            <p:cNvPr id="10264" name="Text Box 23"/>
            <p:cNvSpPr txBox="1">
              <a:spLocks noChangeArrowheads="1"/>
            </p:cNvSpPr>
            <p:nvPr/>
          </p:nvSpPr>
          <p:spPr bwMode="auto">
            <a:xfrm>
              <a:off x="1476" y="2232"/>
              <a:ext cx="1625" cy="219"/>
            </a:xfrm>
            <a:prstGeom prst="rect">
              <a:avLst/>
            </a:prstGeom>
            <a:noFill/>
            <a:ln w="9525" algn="ctr">
              <a:noFill/>
              <a:miter lim="800000"/>
              <a:headEnd/>
              <a:tailEnd/>
            </a:ln>
          </p:spPr>
          <p:txBody>
            <a:bodyPr wrap="square">
              <a:spAutoFit/>
            </a:bodyPr>
            <a:lstStyle/>
            <a:p>
              <a:pPr algn="ctr">
                <a:spcBef>
                  <a:spcPct val="50000"/>
                </a:spcBef>
              </a:pPr>
              <a:r>
                <a:rPr lang="en-US" sz="1200" b="1" dirty="0">
                  <a:latin typeface="Arial Rounded MT Bold" pitchFamily="34" charset="0"/>
                </a:rPr>
                <a:t>Historical Heritage</a:t>
              </a:r>
              <a:endParaRPr lang="bg-BG" sz="1200" b="1" dirty="0"/>
            </a:p>
          </p:txBody>
        </p:sp>
        <p:pic>
          <p:nvPicPr>
            <p:cNvPr id="10265" name="Picture 30" descr="tzarevetz-view-b"/>
            <p:cNvPicPr>
              <a:picLocks noChangeAspect="1" noChangeArrowheads="1"/>
            </p:cNvPicPr>
            <p:nvPr/>
          </p:nvPicPr>
          <p:blipFill>
            <a:blip r:embed="rId2" cstate="print"/>
            <a:srcRect/>
            <a:stretch>
              <a:fillRect/>
            </a:stretch>
          </p:blipFill>
          <p:spPr bwMode="auto">
            <a:xfrm>
              <a:off x="1536" y="1344"/>
              <a:ext cx="1500" cy="836"/>
            </a:xfrm>
            <a:prstGeom prst="rect">
              <a:avLst/>
            </a:prstGeom>
            <a:noFill/>
            <a:ln w="9525">
              <a:noFill/>
              <a:miter lim="800000"/>
              <a:headEnd/>
              <a:tailEnd/>
            </a:ln>
          </p:spPr>
        </p:pic>
      </p:grpSp>
      <p:sp>
        <p:nvSpPr>
          <p:cNvPr id="10249" name="Text Box 21"/>
          <p:cNvSpPr txBox="1">
            <a:spLocks noChangeArrowheads="1"/>
          </p:cNvSpPr>
          <p:nvPr/>
        </p:nvSpPr>
        <p:spPr bwMode="auto">
          <a:xfrm>
            <a:off x="457200" y="2362200"/>
            <a:ext cx="2286000" cy="707886"/>
          </a:xfrm>
          <a:prstGeom prst="rect">
            <a:avLst/>
          </a:prstGeom>
          <a:noFill/>
          <a:ln w="9525">
            <a:noFill/>
            <a:miter lim="800000"/>
            <a:headEnd/>
            <a:tailEnd/>
          </a:ln>
        </p:spPr>
        <p:txBody>
          <a:bodyPr wrap="square">
            <a:spAutoFit/>
          </a:bodyPr>
          <a:lstStyle/>
          <a:p>
            <a:pPr algn="ctr">
              <a:spcBef>
                <a:spcPct val="50000"/>
              </a:spcBef>
            </a:pPr>
            <a:r>
              <a:rPr lang="en-US" sz="1200" b="1" dirty="0">
                <a:latin typeface="Arial Rounded MT Bold" pitchFamily="34" charset="0"/>
              </a:rPr>
              <a:t>Nature</a:t>
            </a:r>
            <a:r>
              <a:rPr lang="en-US" b="1" dirty="0">
                <a:latin typeface="Arial Rounded MT Bold" pitchFamily="34" charset="0"/>
              </a:rPr>
              <a:t> </a:t>
            </a:r>
            <a:r>
              <a:rPr lang="en-US" sz="1200" b="1" dirty="0">
                <a:latin typeface="Arial Rounded MT Bold" pitchFamily="34" charset="0"/>
              </a:rPr>
              <a:t>Landmarks</a:t>
            </a:r>
            <a:endParaRPr lang="bg-BG" sz="1200" b="1" dirty="0"/>
          </a:p>
        </p:txBody>
      </p:sp>
      <p:pic>
        <p:nvPicPr>
          <p:cNvPr id="10250" name="Picture 36" descr="belogradchik-b"/>
          <p:cNvPicPr>
            <a:picLocks noChangeAspect="1" noChangeArrowheads="1"/>
          </p:cNvPicPr>
          <p:nvPr/>
        </p:nvPicPr>
        <p:blipFill>
          <a:blip r:embed="rId3" cstate="print"/>
          <a:srcRect/>
          <a:stretch>
            <a:fillRect/>
          </a:stretch>
        </p:blipFill>
        <p:spPr bwMode="auto">
          <a:xfrm>
            <a:off x="457200" y="1600200"/>
            <a:ext cx="2254250" cy="1090612"/>
          </a:xfrm>
          <a:prstGeom prst="rect">
            <a:avLst/>
          </a:prstGeom>
          <a:noFill/>
          <a:ln w="9525">
            <a:noFill/>
            <a:miter lim="800000"/>
            <a:headEnd/>
            <a:tailEnd/>
          </a:ln>
        </p:spPr>
      </p:pic>
      <p:pic>
        <p:nvPicPr>
          <p:cNvPr id="10251" name="Picture 46" descr="rila-mountain-b"/>
          <p:cNvPicPr>
            <a:picLocks noChangeAspect="1" noChangeArrowheads="1"/>
          </p:cNvPicPr>
          <p:nvPr/>
        </p:nvPicPr>
        <p:blipFill>
          <a:blip r:embed="rId4" cstate="print"/>
          <a:srcRect/>
          <a:stretch>
            <a:fillRect/>
          </a:stretch>
        </p:blipFill>
        <p:spPr bwMode="auto">
          <a:xfrm>
            <a:off x="1752600" y="5638800"/>
            <a:ext cx="1295400" cy="1035050"/>
          </a:xfrm>
          <a:prstGeom prst="rect">
            <a:avLst/>
          </a:prstGeom>
          <a:noFill/>
          <a:ln w="9525">
            <a:noFill/>
            <a:miter lim="800000"/>
            <a:headEnd/>
            <a:tailEnd/>
          </a:ln>
        </p:spPr>
      </p:pic>
      <p:pic>
        <p:nvPicPr>
          <p:cNvPr id="10252" name="Picture 47" descr="sedemte_ezera"/>
          <p:cNvPicPr>
            <a:picLocks noChangeAspect="1" noChangeArrowheads="1"/>
          </p:cNvPicPr>
          <p:nvPr/>
        </p:nvPicPr>
        <p:blipFill>
          <a:blip r:embed="rId5" cstate="print"/>
          <a:srcRect/>
          <a:stretch>
            <a:fillRect/>
          </a:stretch>
        </p:blipFill>
        <p:spPr bwMode="auto">
          <a:xfrm>
            <a:off x="6477000" y="5029200"/>
            <a:ext cx="1695450" cy="1274763"/>
          </a:xfrm>
          <a:prstGeom prst="rect">
            <a:avLst/>
          </a:prstGeom>
          <a:noFill/>
          <a:ln w="9525">
            <a:noFill/>
            <a:miter lim="800000"/>
            <a:headEnd/>
            <a:tailEnd/>
          </a:ln>
        </p:spPr>
      </p:pic>
      <p:pic>
        <p:nvPicPr>
          <p:cNvPr id="10253" name="Picture 48" descr="strandja_-_6"/>
          <p:cNvPicPr>
            <a:picLocks noChangeAspect="1" noChangeArrowheads="1"/>
          </p:cNvPicPr>
          <p:nvPr/>
        </p:nvPicPr>
        <p:blipFill>
          <a:blip r:embed="rId6" cstate="print"/>
          <a:srcRect/>
          <a:stretch>
            <a:fillRect/>
          </a:stretch>
        </p:blipFill>
        <p:spPr bwMode="auto">
          <a:xfrm>
            <a:off x="381000" y="5105400"/>
            <a:ext cx="1492250" cy="993775"/>
          </a:xfrm>
          <a:prstGeom prst="rect">
            <a:avLst/>
          </a:prstGeom>
          <a:noFill/>
          <a:ln w="9525">
            <a:noFill/>
            <a:miter lim="800000"/>
            <a:headEnd/>
            <a:tailEnd/>
          </a:ln>
        </p:spPr>
      </p:pic>
      <p:pic>
        <p:nvPicPr>
          <p:cNvPr id="10254" name="Picture 50" descr="kamenni-gabi-b"/>
          <p:cNvPicPr>
            <a:picLocks noChangeAspect="1" noChangeArrowheads="1"/>
          </p:cNvPicPr>
          <p:nvPr/>
        </p:nvPicPr>
        <p:blipFill>
          <a:blip r:embed="rId7" cstate="print"/>
          <a:srcRect/>
          <a:stretch>
            <a:fillRect/>
          </a:stretch>
        </p:blipFill>
        <p:spPr bwMode="auto">
          <a:xfrm>
            <a:off x="7315200" y="4648200"/>
            <a:ext cx="1314450" cy="898525"/>
          </a:xfrm>
          <a:prstGeom prst="rect">
            <a:avLst/>
          </a:prstGeom>
          <a:noFill/>
          <a:ln w="9525">
            <a:noFill/>
            <a:miter lim="800000"/>
            <a:headEnd/>
            <a:tailEnd/>
          </a:ln>
        </p:spPr>
      </p:pic>
      <p:pic>
        <p:nvPicPr>
          <p:cNvPr id="10256" name="Picture 56" descr="kavarna-b"/>
          <p:cNvPicPr>
            <a:picLocks noChangeAspect="1" noChangeArrowheads="1"/>
          </p:cNvPicPr>
          <p:nvPr/>
        </p:nvPicPr>
        <p:blipFill>
          <a:blip r:embed="rId8" cstate="print"/>
          <a:srcRect/>
          <a:stretch>
            <a:fillRect/>
          </a:stretch>
        </p:blipFill>
        <p:spPr bwMode="auto">
          <a:xfrm>
            <a:off x="7162800" y="2057400"/>
            <a:ext cx="1447800" cy="874713"/>
          </a:xfrm>
          <a:prstGeom prst="rect">
            <a:avLst/>
          </a:prstGeom>
          <a:noFill/>
          <a:ln w="9525">
            <a:noFill/>
            <a:miter lim="800000"/>
            <a:headEnd/>
            <a:tailEnd/>
          </a:ln>
        </p:spPr>
      </p:pic>
      <p:pic>
        <p:nvPicPr>
          <p:cNvPr id="10258" name="Picture 62" descr="nicopolis-ad-istrum-b"/>
          <p:cNvPicPr>
            <a:picLocks noChangeAspect="1" noChangeArrowheads="1"/>
          </p:cNvPicPr>
          <p:nvPr/>
        </p:nvPicPr>
        <p:blipFill>
          <a:blip r:embed="rId9" cstate="print"/>
          <a:srcRect/>
          <a:stretch>
            <a:fillRect/>
          </a:stretch>
        </p:blipFill>
        <p:spPr bwMode="auto">
          <a:xfrm>
            <a:off x="1905000" y="3657600"/>
            <a:ext cx="1313380" cy="990600"/>
          </a:xfrm>
          <a:prstGeom prst="rect">
            <a:avLst/>
          </a:prstGeom>
          <a:noFill/>
          <a:ln w="9525">
            <a:noFill/>
            <a:miter lim="800000"/>
            <a:headEnd/>
            <a:tailEnd/>
          </a:ln>
        </p:spPr>
      </p:pic>
      <p:pic>
        <p:nvPicPr>
          <p:cNvPr id="10259" name="Picture 68" descr="rila-monastery-b"/>
          <p:cNvPicPr>
            <a:picLocks noChangeAspect="1" noChangeArrowheads="1"/>
          </p:cNvPicPr>
          <p:nvPr/>
        </p:nvPicPr>
        <p:blipFill>
          <a:blip r:embed="rId10" cstate="print"/>
          <a:srcRect/>
          <a:stretch>
            <a:fillRect/>
          </a:stretch>
        </p:blipFill>
        <p:spPr bwMode="auto">
          <a:xfrm>
            <a:off x="5943600" y="2990850"/>
            <a:ext cx="1295400" cy="971550"/>
          </a:xfrm>
          <a:prstGeom prst="rect">
            <a:avLst/>
          </a:prstGeom>
          <a:noFill/>
          <a:ln w="9525">
            <a:noFill/>
            <a:miter lim="800000"/>
            <a:headEnd/>
            <a:tailEnd/>
          </a:ln>
        </p:spPr>
      </p:pic>
      <p:pic>
        <p:nvPicPr>
          <p:cNvPr id="10260" name="Picture 72" descr="bansko-b"/>
          <p:cNvPicPr>
            <a:picLocks noChangeAspect="1" noChangeArrowheads="1"/>
          </p:cNvPicPr>
          <p:nvPr/>
        </p:nvPicPr>
        <p:blipFill>
          <a:blip r:embed="rId11" cstate="print"/>
          <a:srcRect/>
          <a:stretch>
            <a:fillRect/>
          </a:stretch>
        </p:blipFill>
        <p:spPr bwMode="auto">
          <a:xfrm>
            <a:off x="3352800" y="4762500"/>
            <a:ext cx="1219200" cy="914400"/>
          </a:xfrm>
          <a:prstGeom prst="rect">
            <a:avLst/>
          </a:prstGeom>
          <a:noFill/>
          <a:ln w="9525">
            <a:noFill/>
            <a:miter lim="800000"/>
            <a:headEnd/>
            <a:tailEnd/>
          </a:ln>
        </p:spPr>
      </p:pic>
      <p:pic>
        <p:nvPicPr>
          <p:cNvPr id="10261" name="Picture 74" descr="pamporovo-b"/>
          <p:cNvPicPr>
            <a:picLocks noChangeAspect="1" noChangeArrowheads="1"/>
          </p:cNvPicPr>
          <p:nvPr/>
        </p:nvPicPr>
        <p:blipFill>
          <a:blip r:embed="rId12" cstate="print"/>
          <a:srcRect/>
          <a:stretch>
            <a:fillRect/>
          </a:stretch>
        </p:blipFill>
        <p:spPr bwMode="auto">
          <a:xfrm>
            <a:off x="4495800" y="5334000"/>
            <a:ext cx="1295400" cy="976313"/>
          </a:xfrm>
          <a:prstGeom prst="rect">
            <a:avLst/>
          </a:prstGeom>
          <a:noFill/>
          <a:ln w="9525">
            <a:noFill/>
            <a:miter lim="800000"/>
            <a:headEnd/>
            <a:tailEnd/>
          </a:ln>
        </p:spPr>
      </p:pic>
      <p:pic>
        <p:nvPicPr>
          <p:cNvPr id="10262" name="Picture 78" descr="logo"/>
          <p:cNvPicPr>
            <a:picLocks noChangeAspect="1" noChangeArrowheads="1"/>
          </p:cNvPicPr>
          <p:nvPr/>
        </p:nvPicPr>
        <p:blipFill>
          <a:blip r:embed="rId13" cstate="print"/>
          <a:srcRect/>
          <a:stretch>
            <a:fillRect/>
          </a:stretch>
        </p:blipFill>
        <p:spPr bwMode="auto">
          <a:xfrm>
            <a:off x="3236259" y="2766060"/>
            <a:ext cx="2326341" cy="1977390"/>
          </a:xfrm>
          <a:prstGeom prst="rect">
            <a:avLst/>
          </a:prstGeom>
          <a:noFill/>
          <a:ln w="9525">
            <a:noFill/>
            <a:miter lim="800000"/>
            <a:headEnd/>
            <a:tailEnd/>
          </a:ln>
        </p:spPr>
      </p:pic>
      <p:pic>
        <p:nvPicPr>
          <p:cNvPr id="10255" name="Picture 54" descr="albena-b"/>
          <p:cNvPicPr>
            <a:picLocks noChangeAspect="1" noChangeArrowheads="1"/>
          </p:cNvPicPr>
          <p:nvPr/>
        </p:nvPicPr>
        <p:blipFill>
          <a:blip r:embed="rId14" cstate="print"/>
          <a:srcRect/>
          <a:stretch>
            <a:fillRect/>
          </a:stretch>
        </p:blipFill>
        <p:spPr bwMode="auto">
          <a:xfrm>
            <a:off x="6071207" y="1524000"/>
            <a:ext cx="1396393" cy="838200"/>
          </a:xfrm>
          <a:prstGeom prst="rect">
            <a:avLst/>
          </a:prstGeom>
          <a:noFill/>
          <a:ln w="9525">
            <a:noFill/>
            <a:miter lim="800000"/>
            <a:headEnd/>
            <a:tailEnd/>
          </a:ln>
        </p:spPr>
      </p:pic>
      <p:sp>
        <p:nvSpPr>
          <p:cNvPr id="10263" name="Rectangle 83"/>
          <p:cNvSpPr>
            <a:spLocks noGrp="1" noChangeArrowheads="1"/>
          </p:cNvSpPr>
          <p:nvPr>
            <p:ph type="title"/>
          </p:nvPr>
        </p:nvSpPr>
        <p:spPr>
          <a:xfrm>
            <a:off x="0" y="0"/>
            <a:ext cx="9144000" cy="1752600"/>
          </a:xfrm>
          <a:noFill/>
        </p:spPr>
        <p:txBody>
          <a:bodyPr/>
          <a:lstStyle/>
          <a:p>
            <a:r>
              <a:rPr lang="en-US" sz="3600" b="1" dirty="0" smtClean="0">
                <a:solidFill>
                  <a:schemeClr val="tx1"/>
                </a:solidFill>
                <a:latin typeface="Arial Rounded MT Bold" pitchFamily="34" charset="0"/>
              </a:rPr>
              <a:t>Bulgaria is a country of old history, ethnological and cultural heritage and beautiful nature</a:t>
            </a:r>
          </a:p>
        </p:txBody>
      </p:sp>
      <p:pic>
        <p:nvPicPr>
          <p:cNvPr id="10257" name="Picture 58" descr="antique-theatre-b"/>
          <p:cNvPicPr>
            <a:picLocks noChangeAspect="1" noChangeArrowheads="1"/>
          </p:cNvPicPr>
          <p:nvPr/>
        </p:nvPicPr>
        <p:blipFill>
          <a:blip r:embed="rId15" cstate="print"/>
          <a:srcRect/>
          <a:stretch>
            <a:fillRect/>
          </a:stretch>
        </p:blipFill>
        <p:spPr bwMode="auto">
          <a:xfrm>
            <a:off x="609600" y="3124200"/>
            <a:ext cx="1498600" cy="112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103" hidden="1"/>
          <p:cNvGraphicFramePr>
            <a:graphicFrameLocks/>
          </p:cNvGraphicFramePr>
          <p:nvPr/>
        </p:nvGraphicFramePr>
        <p:xfrm>
          <a:off x="0" y="0"/>
          <a:ext cx="158750" cy="158750"/>
        </p:xfrm>
        <a:graphic>
          <a:graphicData uri="http://schemas.openxmlformats.org/presentationml/2006/ole">
            <p:oleObj spid="_x0000_s1026" name="think-cell Slide" r:id="rId56" imgW="0" imgH="0" progId="">
              <p:embed/>
            </p:oleObj>
          </a:graphicData>
        </a:graphic>
      </p:graphicFrame>
      <p:pic>
        <p:nvPicPr>
          <p:cNvPr id="1027" name="Picture 105" descr="Cities_spa"/>
          <p:cNvPicPr>
            <a:picLocks noChangeAspect="1" noChangeArrowheads="1"/>
          </p:cNvPicPr>
          <p:nvPr>
            <p:custDataLst>
              <p:tags r:id="rId2"/>
            </p:custDataLst>
          </p:nvPr>
        </p:nvPicPr>
        <p:blipFill>
          <a:blip r:embed="rId57" cstate="print">
            <a:clrChange>
              <a:clrFrom>
                <a:srgbClr val="E0E0E0"/>
              </a:clrFrom>
              <a:clrTo>
                <a:srgbClr val="E0E0E0">
                  <a:alpha val="0"/>
                </a:srgbClr>
              </a:clrTo>
            </a:clrChange>
          </a:blip>
          <a:srcRect/>
          <a:stretch>
            <a:fillRect/>
          </a:stretch>
        </p:blipFill>
        <p:spPr bwMode="auto">
          <a:xfrm>
            <a:off x="1295400" y="1219200"/>
            <a:ext cx="7600950" cy="4791075"/>
          </a:xfrm>
          <a:prstGeom prst="rect">
            <a:avLst/>
          </a:prstGeom>
          <a:noFill/>
          <a:ln w="9525">
            <a:noFill/>
            <a:miter lim="800000"/>
            <a:headEnd/>
            <a:tailEnd/>
          </a:ln>
        </p:spPr>
      </p:pic>
      <p:pic>
        <p:nvPicPr>
          <p:cNvPr id="1028" name="Picture 7" descr="belogradchik-mid">
            <a:hlinkClick r:id="rId58"/>
          </p:cNvPr>
          <p:cNvPicPr>
            <a:picLocks noChangeAspect="1" noChangeArrowheads="1"/>
          </p:cNvPicPr>
          <p:nvPr>
            <p:custDataLst>
              <p:tags r:id="rId3"/>
            </p:custDataLst>
          </p:nvPr>
        </p:nvPicPr>
        <p:blipFill>
          <a:blip r:embed="rId59" cstate="print"/>
          <a:srcRect/>
          <a:stretch>
            <a:fillRect/>
          </a:stretch>
        </p:blipFill>
        <p:spPr bwMode="auto">
          <a:xfrm>
            <a:off x="228600" y="2747963"/>
            <a:ext cx="1219200" cy="909637"/>
          </a:xfrm>
          <a:prstGeom prst="rect">
            <a:avLst/>
          </a:prstGeom>
          <a:noFill/>
          <a:ln w="9525">
            <a:noFill/>
            <a:miter lim="800000"/>
            <a:headEnd/>
            <a:tailEnd/>
          </a:ln>
        </p:spPr>
      </p:pic>
      <p:pic>
        <p:nvPicPr>
          <p:cNvPr id="1029" name="Picture 11" descr="baba-vida-b"/>
          <p:cNvPicPr>
            <a:picLocks noChangeAspect="1" noChangeArrowheads="1"/>
          </p:cNvPicPr>
          <p:nvPr>
            <p:custDataLst>
              <p:tags r:id="rId4"/>
            </p:custDataLst>
          </p:nvPr>
        </p:nvPicPr>
        <p:blipFill>
          <a:blip r:embed="rId60" cstate="print"/>
          <a:srcRect/>
          <a:stretch>
            <a:fillRect/>
          </a:stretch>
        </p:blipFill>
        <p:spPr bwMode="auto">
          <a:xfrm>
            <a:off x="304800" y="1409700"/>
            <a:ext cx="1066800" cy="882650"/>
          </a:xfrm>
          <a:prstGeom prst="rect">
            <a:avLst/>
          </a:prstGeom>
          <a:noFill/>
          <a:ln w="9525">
            <a:noFill/>
            <a:miter lim="800000"/>
            <a:headEnd/>
            <a:tailEnd/>
          </a:ln>
        </p:spPr>
      </p:pic>
      <p:pic>
        <p:nvPicPr>
          <p:cNvPr id="1030" name="Picture 19" descr="rila-monastery-b"/>
          <p:cNvPicPr>
            <a:picLocks noChangeAspect="1" noChangeArrowheads="1"/>
          </p:cNvPicPr>
          <p:nvPr>
            <p:custDataLst>
              <p:tags r:id="rId5"/>
            </p:custDataLst>
          </p:nvPr>
        </p:nvPicPr>
        <p:blipFill>
          <a:blip r:embed="rId61" cstate="print"/>
          <a:srcRect/>
          <a:stretch>
            <a:fillRect/>
          </a:stretch>
        </p:blipFill>
        <p:spPr bwMode="auto">
          <a:xfrm>
            <a:off x="533400" y="4114800"/>
            <a:ext cx="1143000" cy="793750"/>
          </a:xfrm>
          <a:prstGeom prst="rect">
            <a:avLst/>
          </a:prstGeom>
          <a:noFill/>
          <a:ln w="9525">
            <a:noFill/>
            <a:miter lim="800000"/>
            <a:headEnd/>
            <a:tailEnd/>
          </a:ln>
        </p:spPr>
      </p:pic>
      <p:pic>
        <p:nvPicPr>
          <p:cNvPr id="1031" name="Picture 23" descr="magura-b"/>
          <p:cNvPicPr>
            <a:picLocks noChangeAspect="1" noChangeArrowheads="1"/>
          </p:cNvPicPr>
          <p:nvPr>
            <p:custDataLst>
              <p:tags r:id="rId6"/>
            </p:custDataLst>
          </p:nvPr>
        </p:nvPicPr>
        <p:blipFill>
          <a:blip r:embed="rId62" cstate="print"/>
          <a:srcRect/>
          <a:stretch>
            <a:fillRect/>
          </a:stretch>
        </p:blipFill>
        <p:spPr bwMode="auto">
          <a:xfrm>
            <a:off x="2209800" y="2286000"/>
            <a:ext cx="636588" cy="1066800"/>
          </a:xfrm>
          <a:prstGeom prst="rect">
            <a:avLst/>
          </a:prstGeom>
          <a:noFill/>
          <a:ln w="9525">
            <a:noFill/>
            <a:miter lim="800000"/>
            <a:headEnd/>
            <a:tailEnd/>
          </a:ln>
        </p:spPr>
      </p:pic>
      <p:sp>
        <p:nvSpPr>
          <p:cNvPr id="1032" name="Rectangle 28"/>
          <p:cNvSpPr>
            <a:spLocks noChangeArrowheads="1"/>
          </p:cNvSpPr>
          <p:nvPr>
            <p:custDataLst>
              <p:tags r:id="rId7"/>
            </p:custDataLst>
          </p:nvPr>
        </p:nvSpPr>
        <p:spPr bwMode="auto">
          <a:xfrm>
            <a:off x="1981200" y="3276600"/>
            <a:ext cx="1055688" cy="244475"/>
          </a:xfrm>
          <a:prstGeom prst="rect">
            <a:avLst/>
          </a:prstGeom>
          <a:noFill/>
          <a:ln w="9525" algn="ctr">
            <a:noFill/>
            <a:miter lim="800000"/>
            <a:headEnd/>
            <a:tailEnd/>
          </a:ln>
        </p:spPr>
        <p:txBody>
          <a:bodyPr>
            <a:spAutoFit/>
          </a:bodyPr>
          <a:lstStyle/>
          <a:p>
            <a:pPr algn="ctr">
              <a:spcBef>
                <a:spcPct val="50000"/>
              </a:spcBef>
            </a:pPr>
            <a:r>
              <a:rPr lang="en-US" sz="1000" b="1" dirty="0" err="1">
                <a:solidFill>
                  <a:schemeClr val="tx1"/>
                </a:solidFill>
                <a:latin typeface="Arial Rounded MT Bold" pitchFamily="34" charset="0"/>
              </a:rPr>
              <a:t>Magura</a:t>
            </a:r>
            <a:r>
              <a:rPr lang="en-US" sz="1000" b="1" dirty="0">
                <a:solidFill>
                  <a:schemeClr val="tx1"/>
                </a:solidFill>
                <a:latin typeface="Arial Rounded MT Bold" pitchFamily="34" charset="0"/>
              </a:rPr>
              <a:t> cave </a:t>
            </a:r>
          </a:p>
        </p:txBody>
      </p:sp>
      <p:sp>
        <p:nvSpPr>
          <p:cNvPr id="1033" name="Rectangle 29"/>
          <p:cNvSpPr>
            <a:spLocks noChangeArrowheads="1"/>
          </p:cNvSpPr>
          <p:nvPr>
            <p:custDataLst>
              <p:tags r:id="rId8"/>
            </p:custDataLst>
          </p:nvPr>
        </p:nvSpPr>
        <p:spPr bwMode="auto">
          <a:xfrm>
            <a:off x="0" y="3641725"/>
            <a:ext cx="1676400" cy="244475"/>
          </a:xfrm>
          <a:prstGeom prst="rect">
            <a:avLst/>
          </a:prstGeom>
          <a:noFill/>
          <a:ln w="9525" algn="ctr">
            <a:noFill/>
            <a:miter lim="800000"/>
            <a:headEnd/>
            <a:tailEnd/>
          </a:ln>
        </p:spPr>
        <p:txBody>
          <a:bodyPr wrap="square">
            <a:spAutoFit/>
          </a:bodyPr>
          <a:lstStyle/>
          <a:p>
            <a:pPr algn="ctr">
              <a:spcBef>
                <a:spcPct val="50000"/>
              </a:spcBef>
            </a:pPr>
            <a:r>
              <a:rPr lang="en-US" sz="1000" b="1" dirty="0" err="1">
                <a:solidFill>
                  <a:schemeClr val="tx1"/>
                </a:solidFill>
                <a:latin typeface="Arial Rounded MT Bold" pitchFamily="34" charset="0"/>
              </a:rPr>
              <a:t>Belogradchik</a:t>
            </a:r>
            <a:r>
              <a:rPr lang="en-US" sz="1000" b="1" dirty="0">
                <a:solidFill>
                  <a:schemeClr val="tx1"/>
                </a:solidFill>
                <a:latin typeface="Arial Rounded MT Bold" pitchFamily="34" charset="0"/>
              </a:rPr>
              <a:t> Rocks </a:t>
            </a:r>
          </a:p>
        </p:txBody>
      </p:sp>
      <p:sp>
        <p:nvSpPr>
          <p:cNvPr id="1034" name="Rectangle 30"/>
          <p:cNvSpPr>
            <a:spLocks noChangeArrowheads="1"/>
          </p:cNvSpPr>
          <p:nvPr>
            <p:custDataLst>
              <p:tags r:id="rId9"/>
            </p:custDataLst>
          </p:nvPr>
        </p:nvSpPr>
        <p:spPr bwMode="auto">
          <a:xfrm>
            <a:off x="152400" y="2286000"/>
            <a:ext cx="1377950" cy="244475"/>
          </a:xfrm>
          <a:prstGeom prst="rect">
            <a:avLst/>
          </a:prstGeom>
          <a:noFill/>
          <a:ln w="9525" algn="ctr">
            <a:noFill/>
            <a:miter lim="800000"/>
            <a:headEnd/>
            <a:tailEnd/>
          </a:ln>
        </p:spPr>
        <p:txBody>
          <a:bodyPr>
            <a:spAutoFit/>
          </a:bodyPr>
          <a:lstStyle/>
          <a:p>
            <a:pPr algn="ctr">
              <a:spcBef>
                <a:spcPct val="50000"/>
              </a:spcBef>
            </a:pPr>
            <a:r>
              <a:rPr lang="en-US" sz="1000" b="1" dirty="0">
                <a:solidFill>
                  <a:schemeClr val="tx1"/>
                </a:solidFill>
                <a:latin typeface="Arial Rounded MT Bold" pitchFamily="34" charset="0"/>
              </a:rPr>
              <a:t>Baba Vida Fortress </a:t>
            </a:r>
          </a:p>
        </p:txBody>
      </p:sp>
      <p:pic>
        <p:nvPicPr>
          <p:cNvPr id="1036" name="Picture 41" descr="d0152a7891794edb9625a8cd1737a66d"/>
          <p:cNvPicPr>
            <a:picLocks noChangeAspect="1" noChangeArrowheads="1"/>
          </p:cNvPicPr>
          <p:nvPr>
            <p:custDataLst>
              <p:tags r:id="rId10"/>
            </p:custDataLst>
          </p:nvPr>
        </p:nvPicPr>
        <p:blipFill>
          <a:blip r:embed="rId63" cstate="print"/>
          <a:srcRect/>
          <a:stretch>
            <a:fillRect/>
          </a:stretch>
        </p:blipFill>
        <p:spPr bwMode="auto">
          <a:xfrm>
            <a:off x="914400" y="5410200"/>
            <a:ext cx="1076325" cy="822325"/>
          </a:xfrm>
          <a:prstGeom prst="rect">
            <a:avLst/>
          </a:prstGeom>
          <a:noFill/>
          <a:ln w="9525">
            <a:noFill/>
            <a:miter lim="800000"/>
            <a:headEnd/>
            <a:tailEnd/>
          </a:ln>
        </p:spPr>
      </p:pic>
      <p:pic>
        <p:nvPicPr>
          <p:cNvPr id="1038" name="Picture 55" descr="nessebar-old-city-b"/>
          <p:cNvPicPr>
            <a:picLocks noChangeAspect="1" noChangeArrowheads="1"/>
          </p:cNvPicPr>
          <p:nvPr>
            <p:custDataLst>
              <p:tags r:id="rId11"/>
            </p:custDataLst>
          </p:nvPr>
        </p:nvPicPr>
        <p:blipFill>
          <a:blip r:embed="rId64" cstate="print"/>
          <a:srcRect/>
          <a:stretch>
            <a:fillRect/>
          </a:stretch>
        </p:blipFill>
        <p:spPr bwMode="auto">
          <a:xfrm>
            <a:off x="7620000" y="3254375"/>
            <a:ext cx="990600" cy="708025"/>
          </a:xfrm>
          <a:prstGeom prst="rect">
            <a:avLst/>
          </a:prstGeom>
          <a:noFill/>
          <a:ln w="9525">
            <a:noFill/>
            <a:miter lim="800000"/>
            <a:headEnd/>
            <a:tailEnd/>
          </a:ln>
        </p:spPr>
      </p:pic>
      <p:sp>
        <p:nvSpPr>
          <p:cNvPr id="1039" name="Rectangle 56"/>
          <p:cNvSpPr>
            <a:spLocks noChangeArrowheads="1"/>
          </p:cNvSpPr>
          <p:nvPr>
            <p:custDataLst>
              <p:tags r:id="rId12"/>
            </p:custDataLst>
          </p:nvPr>
        </p:nvSpPr>
        <p:spPr bwMode="auto">
          <a:xfrm>
            <a:off x="7543800" y="3946525"/>
            <a:ext cx="1143000" cy="244475"/>
          </a:xfrm>
          <a:prstGeom prst="rect">
            <a:avLst/>
          </a:prstGeom>
          <a:noFill/>
          <a:ln w="9525" algn="ctr">
            <a:noFill/>
            <a:miter lim="800000"/>
            <a:headEnd/>
            <a:tailEnd/>
          </a:ln>
        </p:spPr>
        <p:txBody>
          <a:bodyPr wrap="square">
            <a:spAutoFit/>
          </a:bodyPr>
          <a:lstStyle/>
          <a:p>
            <a:pPr algn="ctr">
              <a:spcBef>
                <a:spcPct val="50000"/>
              </a:spcBef>
            </a:pPr>
            <a:r>
              <a:rPr lang="en-US" sz="1000" b="1" dirty="0" err="1">
                <a:solidFill>
                  <a:schemeClr val="tx1"/>
                </a:solidFill>
                <a:latin typeface="Arial Rounded MT Bold" pitchFamily="34" charset="0"/>
              </a:rPr>
              <a:t>Nessebar</a:t>
            </a:r>
            <a:r>
              <a:rPr lang="en-US" sz="1000" dirty="0">
                <a:solidFill>
                  <a:schemeClr val="tx1"/>
                </a:solidFill>
              </a:rPr>
              <a:t> </a:t>
            </a:r>
          </a:p>
        </p:txBody>
      </p:sp>
      <p:pic>
        <p:nvPicPr>
          <p:cNvPr id="1040" name="Picture 67" descr="pliska-b"/>
          <p:cNvPicPr>
            <a:picLocks noChangeAspect="1" noChangeArrowheads="1"/>
          </p:cNvPicPr>
          <p:nvPr>
            <p:custDataLst>
              <p:tags r:id="rId13"/>
            </p:custDataLst>
          </p:nvPr>
        </p:nvPicPr>
        <p:blipFill>
          <a:blip r:embed="rId65" cstate="print"/>
          <a:srcRect/>
          <a:stretch>
            <a:fillRect/>
          </a:stretch>
        </p:blipFill>
        <p:spPr bwMode="auto">
          <a:xfrm>
            <a:off x="6248400" y="2514600"/>
            <a:ext cx="914400" cy="571500"/>
          </a:xfrm>
          <a:prstGeom prst="rect">
            <a:avLst/>
          </a:prstGeom>
          <a:noFill/>
          <a:ln w="9525">
            <a:noFill/>
            <a:miter lim="800000"/>
            <a:headEnd/>
            <a:tailEnd/>
          </a:ln>
        </p:spPr>
      </p:pic>
      <p:sp>
        <p:nvSpPr>
          <p:cNvPr id="55364" name="Rectangle 68"/>
          <p:cNvSpPr>
            <a:spLocks noChangeArrowheads="1"/>
          </p:cNvSpPr>
          <p:nvPr>
            <p:custDataLst>
              <p:tags r:id="rId14"/>
            </p:custDataLst>
          </p:nvPr>
        </p:nvSpPr>
        <p:spPr bwMode="auto">
          <a:xfrm>
            <a:off x="6172200" y="3048000"/>
            <a:ext cx="1066800" cy="246221"/>
          </a:xfrm>
          <a:prstGeom prst="rect">
            <a:avLst/>
          </a:prstGeom>
          <a:noFill/>
          <a:ln w="9525" algn="ctr">
            <a:noFill/>
            <a:miter lim="800000"/>
            <a:headEnd/>
            <a:tailEnd/>
          </a:ln>
          <a:effectLst/>
        </p:spPr>
        <p:txBody>
          <a:bodyPr wrap="square" lIns="0" rIns="0">
            <a:spAutoFit/>
          </a:bodyPr>
          <a:lstStyle/>
          <a:p>
            <a:pPr algn="ctr">
              <a:spcBef>
                <a:spcPct val="50000"/>
              </a:spcBef>
              <a:defRPr/>
            </a:pPr>
            <a:r>
              <a:rPr lang="en-US" sz="1000" b="1" dirty="0">
                <a:solidFill>
                  <a:schemeClr val="tx1"/>
                </a:solidFill>
                <a:latin typeface="Arial Rounded MT Bold" pitchFamily="34" charset="0"/>
              </a:rPr>
              <a:t>Fortress </a:t>
            </a:r>
            <a:r>
              <a:rPr lang="en-US" sz="1000" b="1" dirty="0" err="1">
                <a:solidFill>
                  <a:schemeClr val="tx1"/>
                </a:solidFill>
                <a:latin typeface="Arial Rounded MT Bold" pitchFamily="34" charset="0"/>
              </a:rPr>
              <a:t>Pliska</a:t>
            </a:r>
            <a:endParaRPr lang="en-US" sz="1000" b="1" dirty="0">
              <a:solidFill>
                <a:schemeClr val="tx1"/>
              </a:solidFill>
              <a:latin typeface="Arial Rounded MT Bold" pitchFamily="34" charset="0"/>
            </a:endParaRPr>
          </a:p>
        </p:txBody>
      </p:sp>
      <p:sp>
        <p:nvSpPr>
          <p:cNvPr id="1042" name="Oval 82"/>
          <p:cNvSpPr>
            <a:spLocks noChangeArrowheads="1"/>
          </p:cNvSpPr>
          <p:nvPr>
            <p:custDataLst>
              <p:tags r:id="rId15"/>
            </p:custDataLst>
          </p:nvPr>
        </p:nvSpPr>
        <p:spPr bwMode="auto">
          <a:xfrm>
            <a:off x="2611438" y="3733800"/>
            <a:ext cx="131762" cy="150813"/>
          </a:xfrm>
          <a:prstGeom prst="ellipse">
            <a:avLst/>
          </a:prstGeom>
          <a:solidFill>
            <a:srgbClr val="CC3300"/>
          </a:solidFill>
          <a:ln w="9525">
            <a:solidFill>
              <a:schemeClr val="tx1"/>
            </a:solidFill>
            <a:round/>
            <a:headEnd/>
            <a:tailEnd/>
          </a:ln>
        </p:spPr>
        <p:txBody>
          <a:bodyPr wrap="none" anchor="ctr"/>
          <a:lstStyle/>
          <a:p>
            <a:endParaRPr lang="en-GB"/>
          </a:p>
        </p:txBody>
      </p:sp>
      <p:sp>
        <p:nvSpPr>
          <p:cNvPr id="1043" name="Rectangle 83"/>
          <p:cNvSpPr>
            <a:spLocks noChangeArrowheads="1"/>
          </p:cNvSpPr>
          <p:nvPr>
            <p:custDataLst>
              <p:tags r:id="rId16"/>
            </p:custDataLst>
          </p:nvPr>
        </p:nvSpPr>
        <p:spPr bwMode="auto">
          <a:xfrm>
            <a:off x="1676400" y="3429000"/>
            <a:ext cx="1143000" cy="707886"/>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CC3300"/>
                </a:solidFill>
              </a:rPr>
              <a:t> </a:t>
            </a:r>
            <a:endParaRPr lang="en-US" dirty="0">
              <a:solidFill>
                <a:srgbClr val="CC3300"/>
              </a:solidFill>
            </a:endParaRPr>
          </a:p>
        </p:txBody>
      </p:sp>
      <p:pic>
        <p:nvPicPr>
          <p:cNvPr id="1044" name="Picture 85" descr="troyanski-manastir-b"/>
          <p:cNvPicPr>
            <a:picLocks noChangeAspect="1" noChangeArrowheads="1"/>
          </p:cNvPicPr>
          <p:nvPr>
            <p:custDataLst>
              <p:tags r:id="rId17"/>
            </p:custDataLst>
          </p:nvPr>
        </p:nvPicPr>
        <p:blipFill>
          <a:blip r:embed="rId66" cstate="print"/>
          <a:srcRect/>
          <a:stretch>
            <a:fillRect/>
          </a:stretch>
        </p:blipFill>
        <p:spPr bwMode="auto">
          <a:xfrm>
            <a:off x="3276600" y="2654300"/>
            <a:ext cx="990600" cy="858838"/>
          </a:xfrm>
          <a:prstGeom prst="rect">
            <a:avLst/>
          </a:prstGeom>
          <a:noFill/>
          <a:ln w="9525">
            <a:noFill/>
            <a:miter lim="800000"/>
            <a:headEnd/>
            <a:tailEnd/>
          </a:ln>
        </p:spPr>
      </p:pic>
      <p:sp>
        <p:nvSpPr>
          <p:cNvPr id="55382" name="Rectangle 86"/>
          <p:cNvSpPr>
            <a:spLocks noChangeArrowheads="1"/>
          </p:cNvSpPr>
          <p:nvPr>
            <p:custDataLst>
              <p:tags r:id="rId18"/>
            </p:custDataLst>
          </p:nvPr>
        </p:nvSpPr>
        <p:spPr bwMode="auto">
          <a:xfrm>
            <a:off x="3200400" y="3505200"/>
            <a:ext cx="1219200" cy="246221"/>
          </a:xfrm>
          <a:prstGeom prst="rect">
            <a:avLst/>
          </a:prstGeom>
          <a:noFill/>
          <a:ln w="9525" algn="ctr">
            <a:noFill/>
            <a:miter lim="800000"/>
            <a:headEnd/>
            <a:tailEnd/>
          </a:ln>
          <a:effectLst/>
        </p:spPr>
        <p:txBody>
          <a:bodyPr wrap="square" lIns="0" rIns="0">
            <a:spAutoFit/>
          </a:bodyPr>
          <a:lstStyle/>
          <a:p>
            <a:pPr algn="ctr">
              <a:spcBef>
                <a:spcPct val="50000"/>
              </a:spcBef>
              <a:defRPr/>
            </a:pPr>
            <a:r>
              <a:rPr lang="en-US" sz="1000" b="1" dirty="0">
                <a:solidFill>
                  <a:schemeClr val="tx1"/>
                </a:solidFill>
                <a:latin typeface="Arial Rounded MT Bold" pitchFamily="34" charset="0"/>
              </a:rPr>
              <a:t>Troyan monastery </a:t>
            </a:r>
          </a:p>
        </p:txBody>
      </p:sp>
      <p:pic>
        <p:nvPicPr>
          <p:cNvPr id="1046" name="Picture 88" descr="etura-b"/>
          <p:cNvPicPr>
            <a:picLocks noChangeAspect="1" noChangeArrowheads="1"/>
          </p:cNvPicPr>
          <p:nvPr>
            <p:custDataLst>
              <p:tags r:id="rId19"/>
            </p:custDataLst>
          </p:nvPr>
        </p:nvPicPr>
        <p:blipFill>
          <a:blip r:embed="rId67" cstate="print"/>
          <a:srcRect/>
          <a:stretch>
            <a:fillRect/>
          </a:stretch>
        </p:blipFill>
        <p:spPr bwMode="auto">
          <a:xfrm rot="10751531" flipV="1">
            <a:off x="4729163" y="3048000"/>
            <a:ext cx="838200" cy="679450"/>
          </a:xfrm>
          <a:prstGeom prst="rect">
            <a:avLst/>
          </a:prstGeom>
          <a:noFill/>
          <a:ln w="9525">
            <a:noFill/>
            <a:miter lim="800000"/>
            <a:headEnd/>
            <a:tailEnd/>
          </a:ln>
        </p:spPr>
      </p:pic>
      <p:sp>
        <p:nvSpPr>
          <p:cNvPr id="55385" name="Rectangle 89"/>
          <p:cNvSpPr>
            <a:spLocks noChangeArrowheads="1"/>
          </p:cNvSpPr>
          <p:nvPr>
            <p:custDataLst>
              <p:tags r:id="rId20"/>
            </p:custDataLst>
          </p:nvPr>
        </p:nvSpPr>
        <p:spPr bwMode="auto">
          <a:xfrm>
            <a:off x="4724400" y="3657601"/>
            <a:ext cx="838200" cy="246221"/>
          </a:xfrm>
          <a:prstGeom prst="rect">
            <a:avLst/>
          </a:prstGeom>
          <a:noFill/>
          <a:ln w="9525" algn="ctr">
            <a:noFill/>
            <a:miter lim="800000"/>
            <a:headEnd/>
            <a:tailEnd/>
          </a:ln>
          <a:effectLst/>
        </p:spPr>
        <p:txBody>
          <a:bodyPr wrap="square">
            <a:spAutoFit/>
          </a:bodyPr>
          <a:lstStyle/>
          <a:p>
            <a:pPr algn="ctr">
              <a:spcBef>
                <a:spcPct val="50000"/>
              </a:spcBef>
              <a:defRPr/>
            </a:pPr>
            <a:r>
              <a:rPr lang="en-US" sz="1000" b="1" dirty="0" err="1">
                <a:solidFill>
                  <a:schemeClr val="tx1"/>
                </a:solidFill>
                <a:latin typeface="Arial Rounded MT Bold" pitchFamily="34" charset="0"/>
              </a:rPr>
              <a:t>Etar</a:t>
            </a:r>
            <a:r>
              <a:rPr lang="en-US" sz="1000" b="1" dirty="0">
                <a:solidFill>
                  <a:schemeClr val="tx1"/>
                </a:solidFill>
                <a:latin typeface="Arial Rounded MT Bold" pitchFamily="34" charset="0"/>
              </a:rPr>
              <a:t> </a:t>
            </a:r>
          </a:p>
        </p:txBody>
      </p:sp>
      <p:pic>
        <p:nvPicPr>
          <p:cNvPr id="1048" name="Picture 93" descr="Plovdiv1"/>
          <p:cNvPicPr>
            <a:picLocks noChangeAspect="1" noChangeArrowheads="1"/>
          </p:cNvPicPr>
          <p:nvPr>
            <p:custDataLst>
              <p:tags r:id="rId21"/>
            </p:custDataLst>
          </p:nvPr>
        </p:nvPicPr>
        <p:blipFill>
          <a:blip r:embed="rId68" cstate="print"/>
          <a:srcRect/>
          <a:stretch>
            <a:fillRect/>
          </a:stretch>
        </p:blipFill>
        <p:spPr bwMode="auto">
          <a:xfrm>
            <a:off x="3625850" y="4038600"/>
            <a:ext cx="1066800" cy="819150"/>
          </a:xfrm>
          <a:prstGeom prst="rect">
            <a:avLst/>
          </a:prstGeom>
          <a:noFill/>
          <a:ln w="9525">
            <a:noFill/>
            <a:miter lim="800000"/>
            <a:headEnd/>
            <a:tailEnd/>
          </a:ln>
        </p:spPr>
      </p:pic>
      <p:sp>
        <p:nvSpPr>
          <p:cNvPr id="55390" name="Rectangle 94"/>
          <p:cNvSpPr>
            <a:spLocks noChangeArrowheads="1"/>
          </p:cNvSpPr>
          <p:nvPr>
            <p:custDataLst>
              <p:tags r:id="rId22"/>
            </p:custDataLst>
          </p:nvPr>
        </p:nvSpPr>
        <p:spPr bwMode="auto">
          <a:xfrm>
            <a:off x="3581400" y="4800600"/>
            <a:ext cx="1174750" cy="246221"/>
          </a:xfrm>
          <a:prstGeom prst="rect">
            <a:avLst/>
          </a:prstGeom>
          <a:noFill/>
          <a:ln w="9525" algn="ctr">
            <a:noFill/>
            <a:miter lim="800000"/>
            <a:headEnd/>
            <a:tailEnd/>
          </a:ln>
          <a:effectLst/>
        </p:spPr>
        <p:txBody>
          <a:bodyPr wrap="square">
            <a:spAutoFit/>
          </a:bodyPr>
          <a:lstStyle/>
          <a:p>
            <a:pPr algn="ctr">
              <a:spcBef>
                <a:spcPct val="50000"/>
              </a:spcBef>
              <a:defRPr/>
            </a:pPr>
            <a:r>
              <a:rPr lang="en-US" sz="1000" b="1" dirty="0">
                <a:solidFill>
                  <a:schemeClr val="tx1"/>
                </a:solidFill>
                <a:latin typeface="Arial Rounded MT Bold" pitchFamily="34" charset="0"/>
              </a:rPr>
              <a:t>Ancient Plovdiv</a:t>
            </a:r>
          </a:p>
        </p:txBody>
      </p:sp>
      <p:sp>
        <p:nvSpPr>
          <p:cNvPr id="55400" name="AutoShape 104"/>
          <p:cNvSpPr>
            <a:spLocks noChangeArrowheads="1"/>
          </p:cNvSpPr>
          <p:nvPr>
            <p:custDataLst>
              <p:tags r:id="rId23"/>
            </p:custDataLst>
          </p:nvPr>
        </p:nvSpPr>
        <p:spPr bwMode="auto">
          <a:xfrm>
            <a:off x="7543800" y="4724400"/>
            <a:ext cx="1295400" cy="1143000"/>
          </a:xfrm>
          <a:prstGeom prst="wedgeRoundRectCallout">
            <a:avLst>
              <a:gd name="adj1" fmla="val -45833"/>
              <a:gd name="adj2" fmla="val -92222"/>
              <a:gd name="adj3" fmla="val 16667"/>
            </a:avLst>
          </a:prstGeom>
          <a:noFill/>
          <a:ln w="9525">
            <a:solidFill>
              <a:schemeClr val="tx1"/>
            </a:solidFill>
            <a:miter lim="800000"/>
            <a:headEnd/>
            <a:tailEnd/>
          </a:ln>
          <a:effectLst/>
        </p:spPr>
        <p:txBody>
          <a:bodyPr/>
          <a:lstStyle/>
          <a:p>
            <a:pPr algn="ctr">
              <a:defRPr/>
            </a:pPr>
            <a:endParaRPr lang="bg-BG" sz="1400" b="0"/>
          </a:p>
        </p:txBody>
      </p:sp>
      <p:sp>
        <p:nvSpPr>
          <p:cNvPr id="55402" name="AutoShape 106"/>
          <p:cNvSpPr>
            <a:spLocks noChangeArrowheads="1"/>
          </p:cNvSpPr>
          <p:nvPr>
            <p:custDataLst>
              <p:tags r:id="rId24"/>
            </p:custDataLst>
          </p:nvPr>
        </p:nvSpPr>
        <p:spPr bwMode="auto">
          <a:xfrm>
            <a:off x="5638800" y="5029200"/>
            <a:ext cx="1524000" cy="1233488"/>
          </a:xfrm>
          <a:prstGeom prst="wedgeRoundRectCallout">
            <a:avLst>
              <a:gd name="adj1" fmla="val -93362"/>
              <a:gd name="adj2" fmla="val -21633"/>
              <a:gd name="adj3" fmla="val 16667"/>
            </a:avLst>
          </a:prstGeom>
          <a:noFill/>
          <a:ln w="9525">
            <a:solidFill>
              <a:schemeClr val="tx1"/>
            </a:solidFill>
            <a:miter lim="800000"/>
            <a:headEnd/>
            <a:tailEnd/>
          </a:ln>
          <a:effectLst/>
        </p:spPr>
        <p:txBody>
          <a:bodyPr/>
          <a:lstStyle/>
          <a:p>
            <a:pPr algn="ctr">
              <a:defRPr/>
            </a:pPr>
            <a:endParaRPr lang="bg-BG" sz="1400" b="0"/>
          </a:p>
        </p:txBody>
      </p:sp>
      <p:sp>
        <p:nvSpPr>
          <p:cNvPr id="55405" name="AutoShape 109"/>
          <p:cNvSpPr>
            <a:spLocks noChangeArrowheads="1"/>
          </p:cNvSpPr>
          <p:nvPr>
            <p:custDataLst>
              <p:tags r:id="rId25"/>
            </p:custDataLst>
          </p:nvPr>
        </p:nvSpPr>
        <p:spPr bwMode="auto">
          <a:xfrm>
            <a:off x="4648200" y="1295400"/>
            <a:ext cx="1295400" cy="914400"/>
          </a:xfrm>
          <a:prstGeom prst="wedgeRoundRectCallout">
            <a:avLst>
              <a:gd name="adj1" fmla="val 46042"/>
              <a:gd name="adj2" fmla="val 98611"/>
              <a:gd name="adj3" fmla="val 16667"/>
            </a:avLst>
          </a:prstGeom>
          <a:noFill/>
          <a:ln w="9525">
            <a:solidFill>
              <a:schemeClr val="tx1"/>
            </a:solidFill>
            <a:miter lim="800000"/>
            <a:headEnd/>
            <a:tailEnd/>
          </a:ln>
          <a:effectLst/>
        </p:spPr>
        <p:txBody>
          <a:bodyPr/>
          <a:lstStyle/>
          <a:p>
            <a:pPr algn="ctr">
              <a:defRPr/>
            </a:pPr>
            <a:endParaRPr lang="bg-BG" sz="1400" b="0"/>
          </a:p>
        </p:txBody>
      </p:sp>
      <p:pic>
        <p:nvPicPr>
          <p:cNvPr id="1053" name="Picture 26" descr="melnishki-piramidi-b"/>
          <p:cNvPicPr>
            <a:picLocks noChangeAspect="1" noChangeArrowheads="1"/>
          </p:cNvPicPr>
          <p:nvPr>
            <p:custDataLst>
              <p:tags r:id="rId26"/>
            </p:custDataLst>
          </p:nvPr>
        </p:nvPicPr>
        <p:blipFill>
          <a:blip r:embed="rId69" cstate="print"/>
          <a:srcRect/>
          <a:stretch>
            <a:fillRect/>
          </a:stretch>
        </p:blipFill>
        <p:spPr bwMode="auto">
          <a:xfrm>
            <a:off x="3340100" y="5334000"/>
            <a:ext cx="1219200" cy="812800"/>
          </a:xfrm>
          <a:prstGeom prst="rect">
            <a:avLst/>
          </a:prstGeom>
          <a:noFill/>
          <a:ln w="9525">
            <a:noFill/>
            <a:miter lim="800000"/>
            <a:headEnd/>
            <a:tailEnd/>
          </a:ln>
        </p:spPr>
      </p:pic>
      <p:sp>
        <p:nvSpPr>
          <p:cNvPr id="1055" name="AutoShape 111"/>
          <p:cNvSpPr>
            <a:spLocks noChangeArrowheads="1"/>
          </p:cNvSpPr>
          <p:nvPr>
            <p:custDataLst>
              <p:tags r:id="rId27"/>
            </p:custDataLst>
          </p:nvPr>
        </p:nvSpPr>
        <p:spPr bwMode="auto">
          <a:xfrm>
            <a:off x="3200400" y="5334000"/>
            <a:ext cx="1447800" cy="914400"/>
          </a:xfrm>
          <a:prstGeom prst="wedgeRoundRectCallout">
            <a:avLst>
              <a:gd name="adj1" fmla="val -83444"/>
              <a:gd name="adj2" fmla="val -61537"/>
              <a:gd name="adj3" fmla="val 16667"/>
            </a:avLst>
          </a:prstGeom>
          <a:noFill/>
          <a:ln w="9525">
            <a:solidFill>
              <a:schemeClr val="tx1"/>
            </a:solidFill>
            <a:miter lim="800000"/>
            <a:headEnd/>
            <a:tailEnd/>
          </a:ln>
        </p:spPr>
        <p:txBody>
          <a:bodyPr/>
          <a:lstStyle/>
          <a:p>
            <a:pPr algn="ctr"/>
            <a:endParaRPr lang="bg-BG" sz="1400" b="0"/>
          </a:p>
        </p:txBody>
      </p:sp>
      <p:sp>
        <p:nvSpPr>
          <p:cNvPr id="1056" name="AutoShape 113"/>
          <p:cNvSpPr>
            <a:spLocks noChangeArrowheads="1"/>
          </p:cNvSpPr>
          <p:nvPr>
            <p:custDataLst>
              <p:tags r:id="rId28"/>
            </p:custDataLst>
          </p:nvPr>
        </p:nvSpPr>
        <p:spPr bwMode="auto">
          <a:xfrm>
            <a:off x="762000" y="5334000"/>
            <a:ext cx="1371600" cy="990600"/>
          </a:xfrm>
          <a:prstGeom prst="wedgeRoundRectCallout">
            <a:avLst>
              <a:gd name="adj1" fmla="val 71181"/>
              <a:gd name="adj2" fmla="val -47282"/>
              <a:gd name="adj3" fmla="val 16667"/>
            </a:avLst>
          </a:prstGeom>
          <a:noFill/>
          <a:ln w="9525">
            <a:solidFill>
              <a:schemeClr val="tx1"/>
            </a:solidFill>
            <a:miter lim="800000"/>
            <a:headEnd/>
            <a:tailEnd/>
          </a:ln>
        </p:spPr>
        <p:txBody>
          <a:bodyPr/>
          <a:lstStyle/>
          <a:p>
            <a:pPr algn="ctr"/>
            <a:endParaRPr lang="bg-BG" sz="1400" b="0"/>
          </a:p>
        </p:txBody>
      </p:sp>
      <p:sp>
        <p:nvSpPr>
          <p:cNvPr id="1057" name="AutoShape 114"/>
          <p:cNvSpPr>
            <a:spLocks noChangeArrowheads="1"/>
          </p:cNvSpPr>
          <p:nvPr>
            <p:custDataLst>
              <p:tags r:id="rId29"/>
            </p:custDataLst>
          </p:nvPr>
        </p:nvSpPr>
        <p:spPr bwMode="auto">
          <a:xfrm>
            <a:off x="381000" y="3962400"/>
            <a:ext cx="1371600" cy="1109662"/>
          </a:xfrm>
          <a:prstGeom prst="wedgeRoundRectCallout">
            <a:avLst>
              <a:gd name="adj1" fmla="val 124884"/>
              <a:gd name="adj2" fmla="val 30807"/>
              <a:gd name="adj3" fmla="val 16667"/>
            </a:avLst>
          </a:prstGeom>
          <a:noFill/>
          <a:ln w="9525">
            <a:solidFill>
              <a:schemeClr val="tx1"/>
            </a:solidFill>
            <a:miter lim="800000"/>
            <a:headEnd/>
            <a:tailEnd/>
          </a:ln>
        </p:spPr>
        <p:txBody>
          <a:bodyPr/>
          <a:lstStyle/>
          <a:p>
            <a:pPr algn="ctr"/>
            <a:endParaRPr lang="bg-BG" sz="1400" b="0"/>
          </a:p>
        </p:txBody>
      </p:sp>
      <p:sp>
        <p:nvSpPr>
          <p:cNvPr id="1058" name="AutoShape 115"/>
          <p:cNvSpPr>
            <a:spLocks noChangeArrowheads="1"/>
          </p:cNvSpPr>
          <p:nvPr>
            <p:custDataLst>
              <p:tags r:id="rId30"/>
            </p:custDataLst>
          </p:nvPr>
        </p:nvSpPr>
        <p:spPr bwMode="auto">
          <a:xfrm>
            <a:off x="76200" y="2667000"/>
            <a:ext cx="1524000" cy="1219200"/>
          </a:xfrm>
          <a:prstGeom prst="wedgeRoundRectCallout">
            <a:avLst>
              <a:gd name="adj1" fmla="val 67708"/>
              <a:gd name="adj2" fmla="val -81250"/>
              <a:gd name="adj3" fmla="val 16667"/>
            </a:avLst>
          </a:prstGeom>
          <a:noFill/>
          <a:ln w="9525">
            <a:solidFill>
              <a:schemeClr val="tx1"/>
            </a:solidFill>
            <a:miter lim="800000"/>
            <a:headEnd/>
            <a:tailEnd/>
          </a:ln>
        </p:spPr>
        <p:txBody>
          <a:bodyPr/>
          <a:lstStyle/>
          <a:p>
            <a:pPr algn="ctr"/>
            <a:endParaRPr lang="bg-BG" sz="1400" b="0"/>
          </a:p>
        </p:txBody>
      </p:sp>
      <p:sp>
        <p:nvSpPr>
          <p:cNvPr id="1059" name="AutoShape 116"/>
          <p:cNvSpPr>
            <a:spLocks noChangeArrowheads="1"/>
          </p:cNvSpPr>
          <p:nvPr>
            <p:custDataLst>
              <p:tags r:id="rId31"/>
            </p:custDataLst>
          </p:nvPr>
        </p:nvSpPr>
        <p:spPr bwMode="auto">
          <a:xfrm>
            <a:off x="152400" y="1295400"/>
            <a:ext cx="1371600" cy="1219200"/>
          </a:xfrm>
          <a:prstGeom prst="wedgeRoundRectCallout">
            <a:avLst>
              <a:gd name="adj1" fmla="val 103009"/>
              <a:gd name="adj2" fmla="val -3125"/>
              <a:gd name="adj3" fmla="val 16667"/>
            </a:avLst>
          </a:prstGeom>
          <a:noFill/>
          <a:ln w="9525">
            <a:solidFill>
              <a:schemeClr val="tx1"/>
            </a:solidFill>
            <a:miter lim="800000"/>
            <a:headEnd/>
            <a:tailEnd/>
          </a:ln>
        </p:spPr>
        <p:txBody>
          <a:bodyPr/>
          <a:lstStyle/>
          <a:p>
            <a:pPr algn="ctr"/>
            <a:endParaRPr lang="bg-BG" sz="1400" b="0"/>
          </a:p>
        </p:txBody>
      </p:sp>
      <p:sp>
        <p:nvSpPr>
          <p:cNvPr id="60" name="Title 59"/>
          <p:cNvSpPr>
            <a:spLocks noGrp="1"/>
          </p:cNvSpPr>
          <p:nvPr>
            <p:ph type="title"/>
          </p:nvPr>
        </p:nvSpPr>
        <p:spPr>
          <a:xfrm>
            <a:off x="0" y="0"/>
            <a:ext cx="9144000" cy="1143000"/>
          </a:xfrm>
        </p:spPr>
        <p:txBody>
          <a:bodyPr/>
          <a:lstStyle/>
          <a:p>
            <a:r>
              <a:rPr lang="en-US" sz="6000" b="1" dirty="0" smtClean="0">
                <a:solidFill>
                  <a:schemeClr val="tx1"/>
                </a:solidFill>
                <a:latin typeface="Arial Rounded MT Bold" pitchFamily="34" charset="0"/>
              </a:rPr>
              <a:t>Bulgaria at a glance</a:t>
            </a:r>
            <a:endParaRPr lang="bg-BG" sz="6000" b="1" dirty="0">
              <a:solidFill>
                <a:schemeClr val="tx1"/>
              </a:solidFill>
            </a:endParaRPr>
          </a:p>
        </p:txBody>
      </p:sp>
      <p:sp>
        <p:nvSpPr>
          <p:cNvPr id="55403" name="AutoShape 107"/>
          <p:cNvSpPr>
            <a:spLocks noChangeArrowheads="1"/>
          </p:cNvSpPr>
          <p:nvPr>
            <p:custDataLst>
              <p:tags r:id="rId32"/>
            </p:custDataLst>
          </p:nvPr>
        </p:nvSpPr>
        <p:spPr bwMode="auto">
          <a:xfrm>
            <a:off x="6934200" y="1295400"/>
            <a:ext cx="1524000" cy="990600"/>
          </a:xfrm>
          <a:prstGeom prst="wedgeRoundRectCallout">
            <a:avLst>
              <a:gd name="adj1" fmla="val 47708"/>
              <a:gd name="adj2" fmla="val 97435"/>
              <a:gd name="adj3" fmla="val 16667"/>
            </a:avLst>
          </a:prstGeom>
          <a:noFill/>
          <a:ln w="9525">
            <a:solidFill>
              <a:schemeClr val="tx1"/>
            </a:solidFill>
            <a:miter lim="800000"/>
            <a:headEnd/>
            <a:tailEnd/>
          </a:ln>
          <a:effectLst/>
        </p:spPr>
        <p:txBody>
          <a:bodyPr/>
          <a:lstStyle/>
          <a:p>
            <a:pPr algn="ctr">
              <a:defRPr/>
            </a:pPr>
            <a:endParaRPr lang="bg-BG" sz="1400" b="0"/>
          </a:p>
        </p:txBody>
      </p:sp>
      <p:grpSp>
        <p:nvGrpSpPr>
          <p:cNvPr id="2" name="Group 56"/>
          <p:cNvGrpSpPr>
            <a:grpSpLocks/>
          </p:cNvGrpSpPr>
          <p:nvPr>
            <p:custDataLst>
              <p:tags r:id="rId33"/>
            </p:custDataLst>
          </p:nvPr>
        </p:nvGrpSpPr>
        <p:grpSpPr bwMode="auto">
          <a:xfrm>
            <a:off x="6934200" y="1371600"/>
            <a:ext cx="1524000" cy="941546"/>
            <a:chOff x="6934200" y="1371600"/>
            <a:chExt cx="1524000" cy="941546"/>
          </a:xfrm>
        </p:grpSpPr>
        <p:sp>
          <p:nvSpPr>
            <p:cNvPr id="1079" name="Rectangle 64"/>
            <p:cNvSpPr>
              <a:spLocks noChangeArrowheads="1"/>
            </p:cNvSpPr>
            <p:nvPr>
              <p:custDataLst>
                <p:tags r:id="rId53"/>
              </p:custDataLst>
            </p:nvPr>
          </p:nvSpPr>
          <p:spPr bwMode="auto">
            <a:xfrm>
              <a:off x="6934200" y="2066925"/>
              <a:ext cx="1524000" cy="246221"/>
            </a:xfrm>
            <a:prstGeom prst="rect">
              <a:avLst/>
            </a:prstGeom>
            <a:noFill/>
            <a:ln w="9525" algn="ctr">
              <a:noFill/>
              <a:miter lim="800000"/>
              <a:headEnd/>
              <a:tailEnd/>
            </a:ln>
          </p:spPr>
          <p:txBody>
            <a:bodyPr wrap="square">
              <a:spAutoFit/>
            </a:bodyPr>
            <a:lstStyle/>
            <a:p>
              <a:pPr algn="ctr">
                <a:spcBef>
                  <a:spcPct val="50000"/>
                </a:spcBef>
              </a:pPr>
              <a:r>
                <a:rPr lang="en-US" sz="1000" b="1" dirty="0">
                  <a:solidFill>
                    <a:schemeClr val="tx1"/>
                  </a:solidFill>
                  <a:latin typeface="Arial Rounded MT Bold" pitchFamily="34" charset="0"/>
                </a:rPr>
                <a:t>Fortress </a:t>
              </a:r>
              <a:r>
                <a:rPr lang="en-US" sz="1000" b="1" dirty="0" err="1">
                  <a:solidFill>
                    <a:schemeClr val="tx1"/>
                  </a:solidFill>
                  <a:latin typeface="Arial Rounded MT Bold" pitchFamily="34" charset="0"/>
                </a:rPr>
                <a:t>Kaliakra</a:t>
              </a:r>
              <a:r>
                <a:rPr lang="en-US" sz="1000" b="1" dirty="0">
                  <a:solidFill>
                    <a:schemeClr val="tx1"/>
                  </a:solidFill>
                  <a:latin typeface="Arial Rounded MT Bold" pitchFamily="34" charset="0"/>
                </a:rPr>
                <a:t> </a:t>
              </a:r>
            </a:p>
          </p:txBody>
        </p:sp>
        <p:pic>
          <p:nvPicPr>
            <p:cNvPr id="55359" name="Picture 63" descr="kaliakra-b"/>
            <p:cNvPicPr>
              <a:picLocks noChangeAspect="1" noChangeArrowheads="1"/>
            </p:cNvPicPr>
            <p:nvPr>
              <p:custDataLst>
                <p:tags r:id="rId54"/>
              </p:custDataLst>
            </p:nvPr>
          </p:nvPicPr>
          <p:blipFill>
            <a:blip r:embed="rId70" cstate="print"/>
            <a:srcRect/>
            <a:stretch>
              <a:fillRect/>
            </a:stretch>
          </p:blipFill>
          <p:spPr bwMode="auto">
            <a:xfrm>
              <a:off x="7086600" y="1371600"/>
              <a:ext cx="1219200" cy="742950"/>
            </a:xfrm>
            <a:prstGeom prst="rect">
              <a:avLst/>
            </a:prstGeom>
            <a:solidFill>
              <a:srgbClr val="D9D9D9"/>
            </a:solidFill>
            <a:ln w="9525">
              <a:noFill/>
              <a:miter lim="800000"/>
              <a:headEnd/>
              <a:tailEnd/>
            </a:ln>
          </p:spPr>
        </p:pic>
      </p:grpSp>
      <p:pic>
        <p:nvPicPr>
          <p:cNvPr id="1063" name="Picture 12" descr="veliki-preslav-b"/>
          <p:cNvPicPr>
            <a:picLocks noChangeAspect="1" noChangeArrowheads="1"/>
          </p:cNvPicPr>
          <p:nvPr>
            <p:custDataLst>
              <p:tags r:id="rId34"/>
            </p:custDataLst>
          </p:nvPr>
        </p:nvPicPr>
        <p:blipFill>
          <a:blip r:embed="rId71" cstate="print"/>
          <a:srcRect/>
          <a:stretch>
            <a:fillRect/>
          </a:stretch>
        </p:blipFill>
        <p:spPr bwMode="auto">
          <a:xfrm>
            <a:off x="4776788" y="1371600"/>
            <a:ext cx="1090612" cy="609600"/>
          </a:xfrm>
          <a:prstGeom prst="rect">
            <a:avLst/>
          </a:prstGeom>
          <a:noFill/>
          <a:ln w="9525">
            <a:noFill/>
            <a:miter lim="800000"/>
            <a:headEnd/>
            <a:tailEnd/>
          </a:ln>
        </p:spPr>
      </p:pic>
      <p:sp>
        <p:nvSpPr>
          <p:cNvPr id="1064" name="Rectangle 69"/>
          <p:cNvSpPr>
            <a:spLocks noChangeArrowheads="1"/>
          </p:cNvSpPr>
          <p:nvPr>
            <p:custDataLst>
              <p:tags r:id="rId35"/>
            </p:custDataLst>
          </p:nvPr>
        </p:nvSpPr>
        <p:spPr bwMode="auto">
          <a:xfrm>
            <a:off x="4876800" y="1963738"/>
            <a:ext cx="838200" cy="246062"/>
          </a:xfrm>
          <a:prstGeom prst="rect">
            <a:avLst/>
          </a:prstGeom>
          <a:noFill/>
          <a:ln w="9525" algn="ctr">
            <a:noFill/>
            <a:miter lim="800000"/>
            <a:headEnd/>
            <a:tailEnd/>
          </a:ln>
        </p:spPr>
        <p:txBody>
          <a:bodyPr lIns="0" rIns="0">
            <a:spAutoFit/>
          </a:bodyPr>
          <a:lstStyle/>
          <a:p>
            <a:pPr algn="ctr">
              <a:spcBef>
                <a:spcPct val="50000"/>
              </a:spcBef>
            </a:pPr>
            <a:r>
              <a:rPr lang="en-US" sz="1000" b="1" dirty="0" err="1">
                <a:solidFill>
                  <a:schemeClr val="tx1"/>
                </a:solidFill>
                <a:latin typeface="Arial Rounded MT Bold" pitchFamily="34" charset="0"/>
              </a:rPr>
              <a:t>Veliki</a:t>
            </a:r>
            <a:r>
              <a:rPr lang="en-US" sz="1000" b="1" dirty="0">
                <a:solidFill>
                  <a:schemeClr val="tx1"/>
                </a:solidFill>
                <a:latin typeface="Arial Rounded MT Bold" pitchFamily="34" charset="0"/>
              </a:rPr>
              <a:t> </a:t>
            </a:r>
            <a:r>
              <a:rPr lang="en-US" sz="1000" b="1" dirty="0" err="1">
                <a:solidFill>
                  <a:schemeClr val="tx1"/>
                </a:solidFill>
                <a:latin typeface="Arial Rounded MT Bold" pitchFamily="34" charset="0"/>
              </a:rPr>
              <a:t>Preslav</a:t>
            </a:r>
            <a:r>
              <a:rPr lang="en-US" sz="1000" b="1" dirty="0">
                <a:solidFill>
                  <a:schemeClr val="tx1"/>
                </a:solidFill>
                <a:latin typeface="Arial Rounded MT Bold" pitchFamily="34" charset="0"/>
              </a:rPr>
              <a:t> </a:t>
            </a:r>
          </a:p>
        </p:txBody>
      </p:sp>
      <p:grpSp>
        <p:nvGrpSpPr>
          <p:cNvPr id="3" name="Group 59"/>
          <p:cNvGrpSpPr>
            <a:grpSpLocks/>
          </p:cNvGrpSpPr>
          <p:nvPr>
            <p:custDataLst>
              <p:tags r:id="rId36"/>
            </p:custDataLst>
          </p:nvPr>
        </p:nvGrpSpPr>
        <p:grpSpPr bwMode="auto">
          <a:xfrm>
            <a:off x="3124200" y="1277938"/>
            <a:ext cx="1371600" cy="931862"/>
            <a:chOff x="3581400" y="152400"/>
            <a:chExt cx="1371600" cy="932022"/>
          </a:xfrm>
          <a:noFill/>
        </p:grpSpPr>
        <p:sp>
          <p:nvSpPr>
            <p:cNvPr id="59" name="AutoShape 109"/>
            <p:cNvSpPr>
              <a:spLocks noChangeArrowheads="1"/>
            </p:cNvSpPr>
            <p:nvPr>
              <p:custDataLst>
                <p:tags r:id="rId50"/>
              </p:custDataLst>
            </p:nvPr>
          </p:nvSpPr>
          <p:spPr bwMode="auto">
            <a:xfrm>
              <a:off x="3581400" y="152400"/>
              <a:ext cx="1371600" cy="914557"/>
            </a:xfrm>
            <a:prstGeom prst="wedgeRoundRectCallout">
              <a:avLst>
                <a:gd name="adj1" fmla="val 94822"/>
                <a:gd name="adj2" fmla="val 133977"/>
                <a:gd name="adj3" fmla="val 16667"/>
              </a:avLst>
            </a:prstGeom>
            <a:grpFill/>
            <a:ln w="9525">
              <a:solidFill>
                <a:schemeClr val="tx1"/>
              </a:solidFill>
              <a:miter lim="800000"/>
              <a:headEnd/>
              <a:tailEnd/>
            </a:ln>
            <a:effectLst/>
          </p:spPr>
          <p:txBody>
            <a:bodyPr/>
            <a:lstStyle/>
            <a:p>
              <a:pPr algn="ctr">
                <a:defRPr/>
              </a:pPr>
              <a:endParaRPr lang="bg-BG" sz="1400" b="0"/>
            </a:p>
          </p:txBody>
        </p:sp>
        <p:pic>
          <p:nvPicPr>
            <p:cNvPr id="1077" name="Picture 71" descr="tzarevetz-view-b"/>
            <p:cNvPicPr>
              <a:picLocks noChangeAspect="1" noChangeArrowheads="1"/>
            </p:cNvPicPr>
            <p:nvPr>
              <p:custDataLst>
                <p:tags r:id="rId51"/>
              </p:custDataLst>
            </p:nvPr>
          </p:nvPicPr>
          <p:blipFill>
            <a:blip r:embed="rId72" cstate="print"/>
            <a:srcRect/>
            <a:stretch>
              <a:fillRect/>
            </a:stretch>
          </p:blipFill>
          <p:spPr bwMode="auto">
            <a:xfrm>
              <a:off x="3657600" y="228600"/>
              <a:ext cx="1219200" cy="659063"/>
            </a:xfrm>
            <a:prstGeom prst="rect">
              <a:avLst/>
            </a:prstGeom>
            <a:grpFill/>
            <a:ln w="9525">
              <a:noFill/>
              <a:miter lim="800000"/>
              <a:headEnd/>
              <a:tailEnd/>
            </a:ln>
          </p:spPr>
        </p:pic>
        <p:sp>
          <p:nvSpPr>
            <p:cNvPr id="1078" name="Rectangle 72"/>
            <p:cNvSpPr>
              <a:spLocks noChangeArrowheads="1"/>
            </p:cNvSpPr>
            <p:nvPr>
              <p:custDataLst>
                <p:tags r:id="rId52"/>
              </p:custDataLst>
            </p:nvPr>
          </p:nvSpPr>
          <p:spPr bwMode="auto">
            <a:xfrm>
              <a:off x="3581400" y="838201"/>
              <a:ext cx="1371600" cy="246221"/>
            </a:xfrm>
            <a:prstGeom prst="rect">
              <a:avLst/>
            </a:prstGeom>
            <a:grpFill/>
            <a:ln w="9525" algn="ctr">
              <a:noFill/>
              <a:miter lim="800000"/>
              <a:headEnd/>
              <a:tailEnd/>
            </a:ln>
          </p:spPr>
          <p:txBody>
            <a:bodyPr wrap="square" lIns="0" rIns="0">
              <a:spAutoFit/>
            </a:bodyPr>
            <a:lstStyle/>
            <a:p>
              <a:pPr algn="ctr">
                <a:spcBef>
                  <a:spcPct val="50000"/>
                </a:spcBef>
              </a:pPr>
              <a:r>
                <a:rPr lang="en-US" sz="1000" b="1" dirty="0">
                  <a:solidFill>
                    <a:schemeClr val="tx1"/>
                  </a:solidFill>
                  <a:latin typeface="Arial Rounded MT Bold" pitchFamily="34" charset="0"/>
                </a:rPr>
                <a:t>Fortress </a:t>
              </a:r>
              <a:r>
                <a:rPr lang="en-US" sz="1000" b="1" dirty="0" err="1">
                  <a:solidFill>
                    <a:schemeClr val="tx1"/>
                  </a:solidFill>
                  <a:latin typeface="Arial Rounded MT Bold" pitchFamily="34" charset="0"/>
                </a:rPr>
                <a:t>Tsarevets</a:t>
              </a:r>
              <a:r>
                <a:rPr lang="en-US" sz="1000" b="1" dirty="0">
                  <a:solidFill>
                    <a:schemeClr val="tx1"/>
                  </a:solidFill>
                  <a:latin typeface="Arial Rounded MT Bold" pitchFamily="34" charset="0"/>
                </a:rPr>
                <a:t> </a:t>
              </a:r>
            </a:p>
          </p:txBody>
        </p:sp>
      </p:grpSp>
      <p:grpSp>
        <p:nvGrpSpPr>
          <p:cNvPr id="4" name="Group 60"/>
          <p:cNvGrpSpPr>
            <a:grpSpLocks/>
          </p:cNvGrpSpPr>
          <p:nvPr>
            <p:custDataLst>
              <p:tags r:id="rId37"/>
            </p:custDataLst>
          </p:nvPr>
        </p:nvGrpSpPr>
        <p:grpSpPr bwMode="auto">
          <a:xfrm>
            <a:off x="7620000" y="4838700"/>
            <a:ext cx="1143000" cy="1274922"/>
            <a:chOff x="7620000" y="4838700"/>
            <a:chExt cx="1143000" cy="1274922"/>
          </a:xfrm>
        </p:grpSpPr>
        <p:pic>
          <p:nvPicPr>
            <p:cNvPr id="1074" name="Picture 60" descr="sozopol_fortress"/>
            <p:cNvPicPr>
              <a:picLocks noChangeAspect="1" noChangeArrowheads="1"/>
            </p:cNvPicPr>
            <p:nvPr>
              <p:custDataLst>
                <p:tags r:id="rId48"/>
              </p:custDataLst>
            </p:nvPr>
          </p:nvPicPr>
          <p:blipFill>
            <a:blip r:embed="rId73" cstate="print"/>
            <a:srcRect/>
            <a:stretch>
              <a:fillRect/>
            </a:stretch>
          </p:blipFill>
          <p:spPr bwMode="auto">
            <a:xfrm>
              <a:off x="7620000" y="4838700"/>
              <a:ext cx="1143000" cy="876300"/>
            </a:xfrm>
            <a:prstGeom prst="rect">
              <a:avLst/>
            </a:prstGeom>
            <a:noFill/>
            <a:ln w="9525">
              <a:noFill/>
              <a:miter lim="800000"/>
              <a:headEnd/>
              <a:tailEnd/>
            </a:ln>
          </p:spPr>
        </p:pic>
        <p:sp>
          <p:nvSpPr>
            <p:cNvPr id="1075" name="Rectangle 61"/>
            <p:cNvSpPr>
              <a:spLocks noChangeArrowheads="1"/>
            </p:cNvSpPr>
            <p:nvPr>
              <p:custDataLst>
                <p:tags r:id="rId49"/>
              </p:custDataLst>
            </p:nvPr>
          </p:nvSpPr>
          <p:spPr bwMode="auto">
            <a:xfrm>
              <a:off x="7823200" y="5867401"/>
              <a:ext cx="787400" cy="246221"/>
            </a:xfrm>
            <a:prstGeom prst="rect">
              <a:avLst/>
            </a:prstGeom>
            <a:noFill/>
            <a:ln w="9525" algn="ctr">
              <a:noFill/>
              <a:miter lim="800000"/>
              <a:headEnd/>
              <a:tailEnd/>
            </a:ln>
          </p:spPr>
          <p:txBody>
            <a:bodyPr wrap="square">
              <a:spAutoFit/>
            </a:bodyPr>
            <a:lstStyle/>
            <a:p>
              <a:pPr algn="ctr">
                <a:spcBef>
                  <a:spcPct val="50000"/>
                </a:spcBef>
              </a:pPr>
              <a:r>
                <a:rPr lang="en-US" sz="1000" b="1" dirty="0" err="1">
                  <a:solidFill>
                    <a:schemeClr val="tx1"/>
                  </a:solidFill>
                  <a:latin typeface="Arial Rounded MT Bold" pitchFamily="34" charset="0"/>
                </a:rPr>
                <a:t>Sozopol</a:t>
              </a:r>
              <a:endParaRPr lang="en-US" sz="1000" b="1" dirty="0">
                <a:solidFill>
                  <a:schemeClr val="tx1"/>
                </a:solidFill>
                <a:latin typeface="Arial Rounded MT Bold" pitchFamily="34" charset="0"/>
              </a:endParaRPr>
            </a:p>
          </p:txBody>
        </p:sp>
      </p:grpSp>
      <p:pic>
        <p:nvPicPr>
          <p:cNvPr id="1067" name="Picture 124" descr="http://t3.gstatic.com/images?q=tbn:ANd9GcTblu4kJ8FJwTF4fHKzO_IoF3YEzyh_R_3e41JmjMYv2ohNygCKHQ&amp;t=1"/>
          <p:cNvPicPr>
            <a:picLocks noChangeAspect="1" noChangeArrowheads="1"/>
          </p:cNvPicPr>
          <p:nvPr>
            <p:custDataLst>
              <p:tags r:id="rId38"/>
            </p:custDataLst>
          </p:nvPr>
        </p:nvPicPr>
        <p:blipFill>
          <a:blip r:embed="rId74" cstate="print"/>
          <a:srcRect/>
          <a:stretch>
            <a:fillRect/>
          </a:stretch>
        </p:blipFill>
        <p:spPr bwMode="auto">
          <a:xfrm>
            <a:off x="1981200" y="3886200"/>
            <a:ext cx="1128713" cy="685800"/>
          </a:xfrm>
          <a:prstGeom prst="rect">
            <a:avLst/>
          </a:prstGeom>
          <a:noFill/>
          <a:ln w="9525">
            <a:noFill/>
            <a:miter lim="800000"/>
            <a:headEnd/>
            <a:tailEnd/>
          </a:ln>
        </p:spPr>
      </p:pic>
      <p:sp>
        <p:nvSpPr>
          <p:cNvPr id="64" name="Rectangle 68"/>
          <p:cNvSpPr>
            <a:spLocks noChangeArrowheads="1"/>
          </p:cNvSpPr>
          <p:nvPr>
            <p:custDataLst>
              <p:tags r:id="rId39"/>
            </p:custDataLst>
          </p:nvPr>
        </p:nvSpPr>
        <p:spPr bwMode="auto">
          <a:xfrm>
            <a:off x="1905000" y="4495801"/>
            <a:ext cx="1219200" cy="246221"/>
          </a:xfrm>
          <a:prstGeom prst="rect">
            <a:avLst/>
          </a:prstGeom>
          <a:noFill/>
          <a:ln w="9525" algn="ctr">
            <a:noFill/>
            <a:miter lim="800000"/>
            <a:headEnd/>
            <a:tailEnd/>
          </a:ln>
          <a:effectLst/>
        </p:spPr>
        <p:txBody>
          <a:bodyPr wrap="square" lIns="0" rIns="0">
            <a:spAutoFit/>
          </a:bodyPr>
          <a:lstStyle/>
          <a:p>
            <a:pPr algn="ctr">
              <a:spcBef>
                <a:spcPct val="50000"/>
              </a:spcBef>
              <a:defRPr/>
            </a:pPr>
            <a:r>
              <a:rPr lang="en-US" sz="1000" b="1" dirty="0" err="1" smtClean="0">
                <a:solidFill>
                  <a:schemeClr val="tx1"/>
                </a:solidFill>
                <a:latin typeface="Arial Rounded MT Bold" pitchFamily="34" charset="0"/>
              </a:rPr>
              <a:t>Vitosha</a:t>
            </a:r>
            <a:r>
              <a:rPr lang="en-US" sz="1000" b="1" dirty="0" smtClean="0">
                <a:solidFill>
                  <a:schemeClr val="tx1"/>
                </a:solidFill>
                <a:latin typeface="Arial Rounded MT Bold" pitchFamily="34" charset="0"/>
              </a:rPr>
              <a:t> mountain</a:t>
            </a:r>
            <a:endParaRPr lang="en-US" sz="1000" b="1" dirty="0">
              <a:solidFill>
                <a:schemeClr val="tx1"/>
              </a:solidFill>
              <a:latin typeface="Arial Rounded MT Bold" pitchFamily="34" charset="0"/>
            </a:endParaRPr>
          </a:p>
        </p:txBody>
      </p:sp>
      <p:sp>
        <p:nvSpPr>
          <p:cNvPr id="66" name="AutoShape 104"/>
          <p:cNvSpPr>
            <a:spLocks noChangeArrowheads="1"/>
          </p:cNvSpPr>
          <p:nvPr>
            <p:custDataLst>
              <p:tags r:id="rId40"/>
            </p:custDataLst>
          </p:nvPr>
        </p:nvSpPr>
        <p:spPr bwMode="auto">
          <a:xfrm>
            <a:off x="5715000" y="3657600"/>
            <a:ext cx="1219200" cy="1295400"/>
          </a:xfrm>
          <a:prstGeom prst="wedgeRoundRectCallout">
            <a:avLst>
              <a:gd name="adj1" fmla="val -95761"/>
              <a:gd name="adj2" fmla="val -24445"/>
              <a:gd name="adj3" fmla="val 16667"/>
            </a:avLst>
          </a:prstGeom>
          <a:noFill/>
          <a:ln w="9525">
            <a:solidFill>
              <a:schemeClr val="tx1"/>
            </a:solidFill>
            <a:miter lim="800000"/>
            <a:headEnd/>
            <a:tailEnd/>
          </a:ln>
          <a:effectLst/>
        </p:spPr>
        <p:txBody>
          <a:bodyPr/>
          <a:lstStyle/>
          <a:p>
            <a:pPr algn="ctr">
              <a:defRPr/>
            </a:pPr>
            <a:endParaRPr lang="bg-BG" sz="1400" b="0"/>
          </a:p>
        </p:txBody>
      </p:sp>
      <p:pic>
        <p:nvPicPr>
          <p:cNvPr id="1070" name="Picture 17" descr="kazanluk-tomb-b"/>
          <p:cNvPicPr>
            <a:picLocks noChangeAspect="1" noChangeArrowheads="1"/>
          </p:cNvPicPr>
          <p:nvPr>
            <p:custDataLst>
              <p:tags r:id="rId41"/>
            </p:custDataLst>
          </p:nvPr>
        </p:nvPicPr>
        <p:blipFill>
          <a:blip r:embed="rId75" cstate="print"/>
          <a:srcRect/>
          <a:stretch>
            <a:fillRect/>
          </a:stretch>
        </p:blipFill>
        <p:spPr bwMode="auto">
          <a:xfrm>
            <a:off x="5791200" y="3733800"/>
            <a:ext cx="1066800" cy="819150"/>
          </a:xfrm>
          <a:prstGeom prst="rect">
            <a:avLst/>
          </a:prstGeom>
          <a:noFill/>
          <a:ln w="9525">
            <a:noFill/>
            <a:miter lim="800000"/>
            <a:headEnd/>
            <a:tailEnd/>
          </a:ln>
        </p:spPr>
      </p:pic>
      <p:sp>
        <p:nvSpPr>
          <p:cNvPr id="55361" name="Rectangle 65"/>
          <p:cNvSpPr>
            <a:spLocks noChangeArrowheads="1"/>
          </p:cNvSpPr>
          <p:nvPr>
            <p:custDataLst>
              <p:tags r:id="rId42"/>
            </p:custDataLst>
          </p:nvPr>
        </p:nvSpPr>
        <p:spPr bwMode="auto">
          <a:xfrm>
            <a:off x="5715000" y="4495800"/>
            <a:ext cx="1219200" cy="400110"/>
          </a:xfrm>
          <a:prstGeom prst="rect">
            <a:avLst/>
          </a:prstGeom>
          <a:noFill/>
          <a:ln w="9525" algn="ctr">
            <a:noFill/>
            <a:miter lim="800000"/>
            <a:headEnd/>
            <a:tailEnd/>
          </a:ln>
          <a:effectLst/>
        </p:spPr>
        <p:txBody>
          <a:bodyPr wrap="square">
            <a:spAutoFit/>
          </a:bodyPr>
          <a:lstStyle/>
          <a:p>
            <a:pPr algn="ctr">
              <a:spcBef>
                <a:spcPct val="50000"/>
              </a:spcBef>
              <a:defRPr/>
            </a:pPr>
            <a:r>
              <a:rPr lang="en-US" sz="1000" b="1" dirty="0">
                <a:solidFill>
                  <a:schemeClr val="tx1"/>
                </a:solidFill>
                <a:latin typeface="Arial Rounded MT Bold" pitchFamily="34" charset="0"/>
              </a:rPr>
              <a:t>Kazanluk's Thracian Tomb</a:t>
            </a:r>
          </a:p>
        </p:txBody>
      </p:sp>
      <p:pic>
        <p:nvPicPr>
          <p:cNvPr id="1072" name="Picture 52" descr="perperikon-b"/>
          <p:cNvPicPr>
            <a:picLocks noChangeAspect="1" noChangeArrowheads="1"/>
          </p:cNvPicPr>
          <p:nvPr>
            <p:custDataLst>
              <p:tags r:id="rId43"/>
            </p:custDataLst>
          </p:nvPr>
        </p:nvPicPr>
        <p:blipFill>
          <a:blip r:embed="rId76" cstate="print"/>
          <a:srcRect/>
          <a:stretch>
            <a:fillRect/>
          </a:stretch>
        </p:blipFill>
        <p:spPr bwMode="auto">
          <a:xfrm>
            <a:off x="5791200" y="5105400"/>
            <a:ext cx="1295400" cy="995363"/>
          </a:xfrm>
          <a:prstGeom prst="rect">
            <a:avLst/>
          </a:prstGeom>
          <a:noFill/>
          <a:ln w="9525">
            <a:noFill/>
            <a:miter lim="800000"/>
            <a:headEnd/>
            <a:tailEnd/>
          </a:ln>
        </p:spPr>
      </p:pic>
      <p:sp>
        <p:nvSpPr>
          <p:cNvPr id="1073" name="Text Box 53"/>
          <p:cNvSpPr txBox="1">
            <a:spLocks noChangeArrowheads="1"/>
          </p:cNvSpPr>
          <p:nvPr>
            <p:custDataLst>
              <p:tags r:id="rId44"/>
            </p:custDataLst>
          </p:nvPr>
        </p:nvSpPr>
        <p:spPr bwMode="auto">
          <a:xfrm>
            <a:off x="5791200" y="6248401"/>
            <a:ext cx="1260475" cy="246221"/>
          </a:xfrm>
          <a:prstGeom prst="rect">
            <a:avLst/>
          </a:prstGeom>
          <a:noFill/>
          <a:ln w="9525" algn="ctr">
            <a:noFill/>
            <a:miter lim="800000"/>
            <a:headEnd/>
            <a:tailEnd/>
          </a:ln>
        </p:spPr>
        <p:txBody>
          <a:bodyPr wrap="square">
            <a:spAutoFit/>
          </a:bodyPr>
          <a:lstStyle/>
          <a:p>
            <a:pPr algn="ctr">
              <a:spcBef>
                <a:spcPct val="50000"/>
              </a:spcBef>
            </a:pPr>
            <a:r>
              <a:rPr lang="bg-BG" sz="1000" b="1" dirty="0">
                <a:solidFill>
                  <a:schemeClr val="tx1"/>
                </a:solidFill>
              </a:rPr>
              <a:t>Perperikon</a:t>
            </a:r>
          </a:p>
        </p:txBody>
      </p:sp>
      <p:sp>
        <p:nvSpPr>
          <p:cNvPr id="58" name="TextBox 57"/>
          <p:cNvSpPr txBox="1"/>
          <p:nvPr/>
        </p:nvSpPr>
        <p:spPr>
          <a:xfrm>
            <a:off x="1905000" y="3581400"/>
            <a:ext cx="762000" cy="338554"/>
          </a:xfrm>
          <a:prstGeom prst="rect">
            <a:avLst/>
          </a:prstGeom>
          <a:noFill/>
        </p:spPr>
        <p:txBody>
          <a:bodyPr wrap="square" rtlCol="0">
            <a:spAutoFit/>
          </a:bodyPr>
          <a:lstStyle/>
          <a:p>
            <a:r>
              <a:rPr lang="en-US" sz="1600" b="1" dirty="0" smtClean="0">
                <a:solidFill>
                  <a:srgbClr val="FF0000"/>
                </a:solidFill>
                <a:latin typeface="Arial Rounded MT Bold" pitchFamily="34" charset="0"/>
              </a:rPr>
              <a:t>Sofia</a:t>
            </a:r>
            <a:endParaRPr lang="bg-BG" sz="1600" b="1" dirty="0">
              <a:solidFill>
                <a:srgbClr val="FF0000"/>
              </a:solidFill>
            </a:endParaRPr>
          </a:p>
        </p:txBody>
      </p:sp>
      <p:sp>
        <p:nvSpPr>
          <p:cNvPr id="1054" name="Text Box 27"/>
          <p:cNvSpPr txBox="1">
            <a:spLocks noChangeArrowheads="1"/>
          </p:cNvSpPr>
          <p:nvPr>
            <p:custDataLst>
              <p:tags r:id="rId45"/>
            </p:custDataLst>
          </p:nvPr>
        </p:nvSpPr>
        <p:spPr bwMode="auto">
          <a:xfrm>
            <a:off x="3268663" y="6248400"/>
            <a:ext cx="1379537" cy="246221"/>
          </a:xfrm>
          <a:prstGeom prst="rect">
            <a:avLst/>
          </a:prstGeom>
          <a:noFill/>
          <a:ln w="9525" algn="ctr">
            <a:noFill/>
            <a:miter lim="800000"/>
            <a:headEnd/>
            <a:tailEnd/>
          </a:ln>
        </p:spPr>
        <p:txBody>
          <a:bodyPr wrap="square">
            <a:spAutoFit/>
          </a:bodyPr>
          <a:lstStyle/>
          <a:p>
            <a:pPr algn="ctr">
              <a:spcBef>
                <a:spcPct val="50000"/>
              </a:spcBef>
            </a:pPr>
            <a:r>
              <a:rPr lang="en-US" sz="1000" b="1" dirty="0">
                <a:solidFill>
                  <a:schemeClr val="tx1"/>
                </a:solidFill>
                <a:latin typeface="Arial Rounded MT Bold" pitchFamily="34" charset="0"/>
              </a:rPr>
              <a:t>P</a:t>
            </a:r>
            <a:r>
              <a:rPr lang="bg-BG" sz="1000" b="1" dirty="0">
                <a:solidFill>
                  <a:schemeClr val="tx1"/>
                </a:solidFill>
              </a:rPr>
              <a:t>yramids of Melnik</a:t>
            </a:r>
          </a:p>
        </p:txBody>
      </p:sp>
      <p:sp>
        <p:nvSpPr>
          <p:cNvPr id="1037" name="Text Box 43"/>
          <p:cNvSpPr txBox="1">
            <a:spLocks noChangeArrowheads="1"/>
          </p:cNvSpPr>
          <p:nvPr>
            <p:custDataLst>
              <p:tags r:id="rId46"/>
            </p:custDataLst>
          </p:nvPr>
        </p:nvSpPr>
        <p:spPr bwMode="auto">
          <a:xfrm>
            <a:off x="1066800" y="6324600"/>
            <a:ext cx="657225" cy="246221"/>
          </a:xfrm>
          <a:prstGeom prst="rect">
            <a:avLst/>
          </a:prstGeom>
          <a:noFill/>
          <a:ln w="9525" algn="ctr">
            <a:noFill/>
            <a:miter lim="800000"/>
            <a:headEnd/>
            <a:tailEnd/>
          </a:ln>
        </p:spPr>
        <p:txBody>
          <a:bodyPr wrap="square">
            <a:spAutoFit/>
          </a:bodyPr>
          <a:lstStyle/>
          <a:p>
            <a:pPr algn="ctr">
              <a:spcBef>
                <a:spcPct val="50000"/>
              </a:spcBef>
            </a:pPr>
            <a:r>
              <a:rPr lang="en-US" sz="1000" b="1" dirty="0" err="1">
                <a:solidFill>
                  <a:schemeClr val="tx1"/>
                </a:solidFill>
                <a:latin typeface="Arial Rounded MT Bold" pitchFamily="34" charset="0"/>
              </a:rPr>
              <a:t>Rupite</a:t>
            </a:r>
            <a:endParaRPr lang="bg-BG" sz="1000" b="1" dirty="0">
              <a:solidFill>
                <a:schemeClr val="tx1"/>
              </a:solidFill>
            </a:endParaRPr>
          </a:p>
        </p:txBody>
      </p:sp>
      <p:sp>
        <p:nvSpPr>
          <p:cNvPr id="1035" name="Rectangle 34"/>
          <p:cNvSpPr>
            <a:spLocks noChangeArrowheads="1"/>
          </p:cNvSpPr>
          <p:nvPr>
            <p:custDataLst>
              <p:tags r:id="rId47"/>
            </p:custDataLst>
          </p:nvPr>
        </p:nvSpPr>
        <p:spPr bwMode="auto">
          <a:xfrm>
            <a:off x="501650" y="5029200"/>
            <a:ext cx="1119188" cy="246221"/>
          </a:xfrm>
          <a:prstGeom prst="rect">
            <a:avLst/>
          </a:prstGeom>
          <a:noFill/>
          <a:ln w="9525" algn="ctr">
            <a:noFill/>
            <a:miter lim="800000"/>
            <a:headEnd/>
            <a:tailEnd/>
          </a:ln>
        </p:spPr>
        <p:txBody>
          <a:bodyPr wrap="square">
            <a:spAutoFit/>
          </a:bodyPr>
          <a:lstStyle/>
          <a:p>
            <a:pPr algn="ctr">
              <a:spcBef>
                <a:spcPct val="50000"/>
              </a:spcBef>
            </a:pPr>
            <a:r>
              <a:rPr lang="en-US" sz="1000" b="1" dirty="0" err="1">
                <a:solidFill>
                  <a:schemeClr val="tx1"/>
                </a:solidFill>
                <a:latin typeface="Arial Rounded MT Bold" pitchFamily="34" charset="0"/>
              </a:rPr>
              <a:t>Rila</a:t>
            </a:r>
            <a:r>
              <a:rPr lang="en-US" sz="1000" b="1" dirty="0">
                <a:solidFill>
                  <a:schemeClr val="tx1"/>
                </a:solidFill>
                <a:latin typeface="Arial Rounded MT Bold" pitchFamily="34" charset="0"/>
              </a:rPr>
              <a:t> monastery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Title 2"/>
          <p:cNvSpPr>
            <a:spLocks noGrp="1"/>
          </p:cNvSpPr>
          <p:nvPr>
            <p:ph type="title" sz="quarter"/>
          </p:nvPr>
        </p:nvSpPr>
        <p:spPr>
          <a:xfrm>
            <a:off x="0" y="0"/>
            <a:ext cx="9144000" cy="2286000"/>
          </a:xfrm>
        </p:spPr>
        <p:txBody>
          <a:bodyPr/>
          <a:lstStyle/>
          <a:p>
            <a:r>
              <a:rPr lang="en-US" sz="2800" b="1" dirty="0" smtClean="0">
                <a:latin typeface="Arial Rounded MT Bold" pitchFamily="34" charset="0"/>
              </a:rPr>
              <a:t>Bulgaria</a:t>
            </a:r>
            <a:r>
              <a:rPr lang="en-US" sz="2800" dirty="0" smtClean="0">
                <a:latin typeface="Arial Rounded MT Bold" pitchFamily="34" charset="0"/>
              </a:rPr>
              <a:t> </a:t>
            </a:r>
            <a:br>
              <a:rPr lang="en-US" sz="2800" dirty="0" smtClean="0">
                <a:latin typeface="Arial Rounded MT Bold" pitchFamily="34" charset="0"/>
              </a:rPr>
            </a:br>
            <a:r>
              <a:rPr lang="en-US" sz="2800" dirty="0" smtClean="0">
                <a:latin typeface="Arial Rounded MT Bold" pitchFamily="34" charset="0"/>
              </a:rPr>
              <a:t>is like a miniature of all natural beauties: magnificent mountain ridges, cozy sand and stone beaches, scenic lakes, patchwork plains and deep caves.</a:t>
            </a:r>
            <a:endParaRPr lang="bg-BG" sz="2800" dirty="0"/>
          </a:p>
        </p:txBody>
      </p:sp>
      <p:sp>
        <p:nvSpPr>
          <p:cNvPr id="24580" name="AutoShape 4" descr="data:image/jpeg;base64,/9j/4AAQSkZJRgABAQAAAQABAAD/2wCEAAkGBhQSERUUExMVFRQWGSAYGBgYGBodHRscHRgaHBoZGxoYHCYeGh8jGhoYHy8gIycpLC0sGh4xNTAqNSYrLCkBCQoKDgwOGg8PGiwkHyQsLCwsLCksLCwsLCwsLCwsLCwsLCwsLCwsLCwsLCwsLCwsLCwsKSwsLCwsLCwsLCwsLP/AABEIAL0BCwMBIgACEQEDEQH/xAAcAAADAQEBAQEBAAAAAAAAAAAEBQYDBwIBAAj/xAA8EAABAgQEBAQFAgUDBQEBAAABAhEAAyExBAUSQQZRYXETIoGRMqGx0fBCwQcjUuHxFBViFjNDcqKCY//EABkBAAMBAQEAAAAAAAAAAAAAAAIDBAEABf/EACYRAAICAgICAwACAwEAAAAAAAABAhEDIRIxIkEEE1EyYRRCUiP/2gAMAwEAAhEDEQA/ALCVl8r9KEU/4j7QfJ00pUQBgJh1gAi1QefSDl4UgkjeBVGyZ+zDSeT/ADgVMkntGsvBEnzH0EFnCAWjaBM8Lg0iulPsI8TzWkFI5R6XIaNo6zCRIFyPesaa6xoFRjNW1444/Y3AoUNSkJJ5kAwrXOCO3JoMViCpxtAawxdRA68oGWgkLcCpC5qwFHsetm6GCMfLTLT5kgklhQEknf8AeAcwloCipAvdj7RlJkzFqExcxyg9qMKfP5RHLNGLphqLZ5GD0h0p0qs+/rz7Q4wRSf5a9JIFSUjf6QNPzBCgXXav4N4F/wBQfP5k6ibuPzanRusDLPrwC4b2G5vMlSwxCavYDau3vCCUmVNX50BkDUSUMFPQAEhj94Dn4x1qUslWigSN6MSe3LoekH4nMZSkuCQAwt8/SChkbWznHY4yyUhKVeROmjMzW6coZZfJCwQNKmuKb2MA4bSpASkeUJcUoeZPOz+vWPWUYrQsgBusVRehDtSHknKEn40IPKg+dOcY42XKSzS0hnskCNV5uLCp5whz7MTUBTN8R77CMyNcRkW7Mk5ihHw2P5vC/P8AiRpJZ+TA29doU5jmDMAlfIBjX1t84UTlv5vECQk6glQfUxLgNS4ZzfbeM+PHi7ByS5dGmYmYZCVoQohT1CdXZ+RN+UJMvyifPLiVMIJqoIUwa7lmjaRxBNlTFqQpKEq+EKYjoPbbaG2A/iXNBImiWpD1KaEbUY1/ePQgsk420H9CvsMw2UhKQELUPN5iLhJFHDsKsDBcqfMUQgTLJvZz35feI3PeIXnLEshKWFTqBVWrgCnryjNOZAIIJKg7lSSQ3Vx1q0dHHJukBP46W7OjZfilpILrYlQbmz77USr3ENs14gUiQpUpRUvSw0+arUKuW171jlk3FJBlplzlAqZhrVckvvR7Q9yLFqwcxSpgSZRIcpJJTQlJINaOC8ZLFJPYtRceyRVjyFALlqcuXCik9b7u8O8JmUtgApTtZRPK7xVYnNMHOWVCdLUo/wBQdt+XPaJ7OcoRWYmZKSijsejUSkPtDlNonliXcWPsj4pJGlAt/USR6aQT7xdYLMErS6mCrFrGjxxbLErQpRk6VAByrSRqH/qSDzG8GYPOcShTgAC+4+paFyimYsrXZ2yTifMEu729INERfBfEAXqE4sugSTQEchs7jnFkl4mkqdFUHyVkTJxjB2qbe1IcYXHuACfNy/OkTOXYjxgWJDWLN+CNlJIYpvUnm5u8RrJukMcf0sAI+hTxP4DGrKGLkOxGwo8HysQwNWr6xQpWAFmaE3LR7mZgAGu8IcwxiQ7R5/1QIBB7R3I4azMWSoszRmuaGvCsYo6mBtfvGcueol9oGUqRqDMHPKtVCkC3URniVCY6dQA3Dhz0brGExS6lNAaUNfUER+RhgmWVCtS59N/Ro82WWc48WPpIEn6JaFtRQFhzcMPcx5zDD6JaRr+KoBsre/IXflePCsp8dOsg6TZJcE/8yBboDC7LSErZKkrYlABLvUhi7MHBF9h0gFgfGmg1KmY4icPESG/UN7Cz22vDDOM18OWnwwmtEuBsL17/AFgTF5HMSvWrQjUQyASqgdyCW226CNMblaUo1TV6mSfDSAWejEl96NC8WNxuD9DZ0/IVYbKSU1dixLXdqN+bRlm2CmSQLkfaKHI5Smch3/G7CEvG+PUlaUpN9vzvFKSSBS2OeG85DJCgS1QxttXnSKWfgRVSVEpuBHNcknK1b0U1PzlX1joGXYhgQrcfS0Z/kcWsftgyxpuwhMgrSxXpH/EV9z9oS8RZKQAZSmNi5c13rHjH50qWWCWSf71MZypi5oBDtGOcnp7ZzgktAqMimBHxA9zbrvE9nWVqw6CQUrSkEVKqXoA0WchZL6iyALfflCviBSDJmACyTbmxpFMJTVVpCVCD7OZ5riMRNTLlkeROrQkEN5yNXewvC7DzJiFUHm2pY+u8UOEyjxLlSTqAL7OCWFGsxhjw1JSMQuUFeIkAnUQPMAzsO7Dme0e7j41aMUF23X4A4DK0z1PNmKkzTctqB5EpcEcqUi44T4aPhK1zJKk/p0jUDTcEAjt3hLmOCTMUNEpv/QkaR0NPtDHhucMObzKg+RYFuYV94Nv/AJYf2xToxx3CXjqWcLJlpUk/9xJICVg8nryteF0zgzGyg/iuN3KiLbvHSeHczw8uUSlBQkqc01VLO5Q+mvNhBeIzGSotqBB5MRXaEfZNPyQE4xyHFccqYVoTNQzsNaUpD9QWrRvaPKsGoLOkq6AuQaMCxPLk3pHU81wElTaFS3TUAsQe4asBYHKtWtS5WlIrqSmhVV6CoSKVI58oCU1diMuFpWmJeEsAlIWZpZZDJUA6WergDWnm9QOkPl5cnSEmg2PxAgUd6gORbm8eJ0qVKAW7pJA8oc7OwHxW25QRk2NUSStKgFksCDqFSzg9GvGOXtE/HVMywshMtY0qBDktS9KV3b9+UVUnMZhSNIdNvah+bwnn4KXMcKSC4YhQ2/OUHYOapCEpRRKQwDCw7wE3yDguJL4JPhpYF33HTaKCRKdId3PSJPxigun/ALYuaUbrsN/SPs/iGbrBQohAIYDfqrm/0jx5ZVCfE9Bx5bLPDYdgUg2r6wLmMxUuUdNxzjRGPCkpW9DX7iBeIZ48Ina8VKScWJrZNJzPETKpEtQ2dJ+uoXgnDT8TYJlkDmFjm7MS7QNkCSoJSCSNIIG14uv9tYCnLkf2joXIbKKROpzBVUMnqQCGJpV4YYWQtKA5BN3f9hBeKy4ykLUkWGovV+lqRPTM4WCp7JNmFOUMa/RfrQzk4iZrZKas7FLju4Zvn2gTO8LNoZhSNX6UuEl6pKg9W69YKyfMgdK1KSC16dPQRrmRXPUdDLLJspPJz8oCUI1/YcOxPmGdzDhtKGKvhCgCNTkAMDzJFd4DzPLhg8KFqI8VI8xNlK5UvdusOsKhRlDxZRQJQcny10/CWc1LCgN4n8TjNc0mY8xIU4BLj67QqcuPY2EbD5+KXiCAo1QPNpNzYpGzAuIT8R4RErQpNFEsWJru5FajnDSZitDTUpK9RdQcUdn7feJTM8x8TWt6BTpFtNSA/MtAyqrMV2WWS5spQAUlg1A1mrU7uKxG8RLM7FFNQlO49CfnR4pMkWTKr5lMljtajfSEOYHRiV7+UsOdSPRnhE5NLQ/HGwvIkhK0p0uHPdyYp8bNBS4o0RiJ4A1EsBvypa8GYjM3lhj5Wru5jy8kZTmpFH1taSKOSmXOSylEhFSB+VsfeGWBMtCTpQSHYE3+VIQ8MT5LHxFpSVBm1CvP1ilwyNadMlSVAFizFhvY8ou4zkk4k+lakDKkGef5aRpHOjm7dqQqzfDKDqQRRgzD1FU1aHGZZ5Kkr8IuNF2Fz/TEnnWYDxEzEHUdOmiiQLl9JAa8bGLl36Eyml0DYvALWlkrShZpq0WDNTSpn2tA+TcPzZK9SVoUsBqUcPUELApQWUCGhhLmrWgEpDivkpVrt+bwH/v6UhThUw0YIHmc0tuzRf8AG+ROPj6EZY3TvZR4ZcoeUpMmb+pKv+2X3C7APz33554rIJiSopQlYAJHncE8izserWMKsmUcXMTMMkiWAoairzVO4FnYD3i2wGYypcqctbJRLOogbU2HW0X/AHNinvTQoy/ALl0CdOo1KFagx5WIbtBSVVKlIXqQCo+WhpYL68rxvl2fy5oKjLZPJ6gfeH4mS/DEwF0kP3Bt7wSy6F8N2iSwsiatSlOEjZnIAez+73ekFrnTEmpJD6bMH2tz2hljsfJSytLVYCxuK02gwSUzEvodxV3tyhHKxktiqShIKSUgkcwAerHtDFeFSqoDdxAs7ApR8JJ5JUX9NX3gvCSiACujizgs96j8tBpgUD/6V1DpBaMMGjTwn2jZMsRnI3gjh03M5i5hTr8OWSBpAoQKD5hz3h9JOgUVWxJdgNyQIj5k0qlhaU13OyauflBMnia8sE+YAONyVNT057xDLHbsq5UqOm4iQg4dKMPOQyk6nupWqr0NL/SOb5zxFiSVSysqSgsxYWo9L+sNUzxLOoOlSa9vvCDEyJkzETAoadRclqsp1AVtcPAOX+3QcFuj7lnE2IQUhGpAZnABOn1Fd4ok8d44kJRORaniSw5OwoA/eM+DcPoxKkg1Mt3PMkk/SKWfgE+PJSQNWlagababdfMYPk1uI1qPTQjk8W5jOBlzVSkJND5GJ3LGot1jcrS6kaipTajpUCSwBoz/AIYZZvg0gSwUp0lfmY1I0qNgO0AYTJxLmyiyR4hKqX0kgV+YvA/dLfICWOLriZ8GLkr0ypssr1r0uNiRcvcPX3j7xXw8iRiFgK8qpetNdLVZix5j1eHWSZOqVjSgJGkKC3qWTpADE8yDT7QB/FNJTMlgmqpZFP8A2/zFGWPhYjG6lQkwC9SQUpQnS6nu7PyrBAdS0+Ul2Ybd/rAeTl5ZqoaQRbod2MNuHUlbh3LOHrdLRJBcnTLMkuPQdlWHUQozEJCU1QQR5hyKWpSIcyQUkhqu/dzQe8dQwElpagRRg3zjm2NlkFYSR5ZivSrxuT+IH+wTlmYTZCQFJcDe/oeUbysJMxcwzAGJdCQKENpJJ2apcnpzhTlmNM4qCyNAVeoPobf5ioyKd4MuaqWStSmAFb8zyHrtE0m14sfiftBmM/h0jwU6lDVctU9Q++9Yk86y2bIGgOZYsWc1Fi8dAwPE0taky1eUsTU3IqWO8fcwmS5yQlu3cwzjBxuI+GSafkQ+AUiXL8xBLP8Af6fOGuS51OSdctpXkIClCiga1Bo+4eB8w4dDKepPvAOmYsKSv/xtbe7auwr6CJ6rfTBywjJtjZbO63UpQoSd6kkncdjvH7A5R5wVKTpPy5/LeMJk9WkOHQA/+N7Qfi5qE4cgpJCv1Cg6V3/OsMXWiJwp1RhnWJlN/JsHCtNHYcztEziZy1BRCGBSoD+qymoOZH1gqXhErLIBol1KLs7fOthvAmBxKpk9pZMw7k0ZhS1mHLrDYzf8kBkw8XQ54Yz0SJYlkHUQCXHU6ndjuLRjxDxWJRmyUuszhLsaJAWSSdi7tCXiyRPlzEk1JJAuxcjfYwtQgKRMXNcLU9e1tPQRdjm5QUmTSjxdF5w9OV4aXJrsB+bNFNlmeykyEoK1EoJCqUFSEh+w25xz/h3PVLZMsMUpAKlElIYNQN63gvKD/MKVO9dT3d7e7n1MMs6ilLzVKXqv5Ug7Vvy2itySaTJu7FvnvCHIcPL8UAguGFTte35vDfFyhKWVA6UkeYD9R2fs0d0Z2OJsoLSWvyhXK1a9wB6vGmX4ku/yhtMki8anZplLUGj2mSSHj4gVglM0/wBJjTD+aMkLlSDUKApXmKht2ikyjhBCUTJkweGoN4RXVvNRTPuG94gBj1IUFILKSXfqLd4t5XEP+s0lylgEt13I6W+ULqlbCb/Bxg50hGIacWLaki46d2Z/SEilhWJmaCSHuTXt6Q1zPK/5IKPjAcWr67UJ94lpGKUJh2LMe7ty6xLmha8SjBJ8tlhhZfhYgLGoeRLFqWqO7v7w2k5n4uJlEA+VCwCd3KH+kC6FicE+VigKqSLFQNo8SkrlYmWtatSFJXVyWYiA2kM7Y24jzKXKRLXNPlCqjcjSqw3iH4h/iEpa0rw8vwkpToGtibk6gAWHLe0IeLuJjjcW6XEtPlQOguo9VGvsI6P/AA84CSlCcTPTqmKGpCSHCRsog/q3HLvazHgXbJZ5JXSEWUZznU7zSguYmlTKQEn/APSgl/QxrxJg8xmqROxeG0JlpYqlspOlySSylafUtSOu4bEBNFbQTNIUlqEEMx3FqjlDmk1QHXZxbK1BCiAXSsEgizkG4hpwyNISQ9Qz+n7NH7OuHf8ARTVywHkzEqVKeulhVD/8SR3BT1g/h7AqXKlhJS6km+zEU9YhjFwm0VTfJJj4K0oL129gI59g8t8WfNUKJ8QmnRT/AN4ucSfDSUqqXL+v7RNZPO8PxDQgKJr3v7CI8+WrQ+ELaHuX5QnQELFjR+tT6mF+dZSZanlnTr8p3FTdvzePOS58FlapqtJCqA25U9XjbPc5lkp0HUAdv2MLfFR/sfKMlKgH/ZSzEOWAcO4LuG6uT7wAMcqVjlSVhSUMDLCvSr+8V2V4hK5aFKoSsPbc0b3aI3+JB1YqV4RB0pUCRXzCpS45AQzElVm83dMPzzEMAUna3OMsowyxKXNWUjWGKbqD7n0YX9oRyJuqUpZWz+Xkxa1YwwGeLHlUCEnciqqUFOhgqtt0MfXZRHGSdKmnAmyUkEqUdiAdnp6QvzNSdASaE2HLr3aFcjCrVifF8NYagS2wFzWnXvDpGDQDqXKmkmqR5W+SnvV/lASjT0ZGnuR5kMZYl1qKsKvYUvYCPEqdLwaiRdQAfrv2G0DZnidBCpYWkpuwrUsKg/eM8vzH+qWVqei1ABoxNxVg/TydoIzjAzcWpMxwlSLD8tcxMf8AT+JXOCDrU5Z3fY1pagi2y/GqdZUkkbkbVigwEqUQ6FHW1T32ENx/KcV5gZPjQfT2QmXYdUpCf5agxBYhn0kOD+coY4cfzxOGtlAlTjkQ17Q6xKbuoludXFBWlbD2gWYC7lR03Z2D9rRQvkx9E/8AhTGGXY0+KFSylLM7nv0EUUzHeIpIULOzEMo9N3A6bxGAIJ+Ig839i5gnEy8TKCDLX4gvpUHKXHmbnSvvDVlsVP40olcvMUShrWoAAWDPtRnrcQyy/O5c5LpWOoJDj0jm0hIUvzq1fqWq79H5P+UihySRLQ4GlJSakD4qPTeFRzycqSMliSWyxGMS71LcoITmQ/pV7D7xPJx6dnJ7fm0FCc/9XolX2i1MnaP53xOSkyxMAoSzvya45dYzw04SQFAlzfs9veK7ifDS5MtMpIolwB3LuYjpDahqS6dxzHLpCpO9MyWi6k5siXJC1qoQ4F37CFUtKJkwFBdKvM/7N6NWAhLTipgABTLHlADdvSnWKGZw8ZCUkKJTYDvaIVFxj/Y7HJuQ6lpKloAWC6GtappeB+KZJw+GmL1EkSVJHQrWhLjl8Ua5ZggFSviqCbtZSR+8ef4k4TTglXYlIv8A8xD4LlVjZ6RCcGZcJk+Wkh9RA7DVX7R/SYWnSKNHA+BMO2Mld/3juC6in+Y9H0efDbbM501qxnh57BSgSHrAs7EDSawNhMSPDKXJ00reJJ/yux6foA42nleH81ShaVA8v0qHYpUY9cBIBSkEsQ/r+VgPPlPKWHpoKgOoYx+4PxQCUEGp1fIj7wnHO57GV4FDxFhAkHq5p339453il6fESbEkGv27x0nHzNQAVUl/akclz/HaZsxNgVFLMHuefLnEmbD/AOrrot+O3KkIsZiVII8xPmZ+j/5imy/EBQCXcgEEctRcU5tEoJL/ABVb8eHuVgyyJwuXcbdPlGZoxpWVTl5MY5hOUpGirAux2I3IMHzZSimV4SNQTU62F01p0ePuMzRAQHAB6tAysy0AqDHta1onSQFqxQnh5aphUVMl30aXAq7CGeX5amQrUAArncjtyhHg85m6ysrNSwQA/YDlG+Y5nMHmmoWEAhyCH/DZ4palajYM6iUk7NZaRVV6X35F+sYnGOaP+fb945//ALmD8T1U45doMl8TLSwIpbrXesG8MxMssY+ytRKCial2ekZ4RYCtJLt+esLJfEKFJ8txR36dbR+GMTRVX3rCHF+0HHIn7KvDKANqb9ekbpyiVMLhSknkk/vE4rN0gODQj1Hv+0GYTiCWAoaiD1tTqKQmSfGkHyfY7xHD8tv+6sNdyDARyCUTWcr3iezPiUktLcjdVa/KGHD2aJmUc6wnUoDoSO1KQcMckrYayT9MYryDwzpUVHk39oMWDQuEgUcn0gTMc1SCA5BI0vs4q8DTceJywkqKgn1dhfvD06CcMktyG2HAmEghKiLqa8N8mkI0EAMAotce8T+RqCZp3J+XJ4aZNjETFFJbUSaks/pZ4qxyJcuNpD6bOlywSVS0sLktDKTLUpIIsQ4q37wpm4ZCQwSl2vSkaYacsJAKrciP7RXZA02cp4ylEJRdSyWD7JAP+HvaItOEmeJoKas/tUn2jpeaZLNmLUVpZh5Aku3mDv3YRNL0FWnS9W1cmN/zYQuUuPYLVjHh7LAgpcDnDPOceDiJct+rdh9XIgXCF/D0qSQksa8j9mgCZixMzAmwSGHyeJpdD8K2UiZx8aUhmZBP/wBD7QP/ABNxGnBSwf1zUj2dX7QXLrjEJpSW9ub0hZ/FmcThJAIb+cK//hUUYo1R2WVpgHB0xKcWjWkgXBAqRt6U+UdCxGfBC9CBqJ9KczHNMimNPQp//ECO5cw0yfipalTECRrZbKWSwuxYX2gsmSW1EhhotcTmOsOpICt2Jr6QrkZhpm6VAgLDJOxZ6XvGc7NnAASXtWgp1N/R4nM+TMnDUhWlSdh+x27tEEI5Z5OUnofaSKLOC8qaHqlBMD8HJcpLWf0+GJWVxPO8FUua5UQzkC3eKvgCc8l/6lkDsG+/yh8YNT2goZIyTUXZZ5mNOg/PuP7RyHiqU88ENVyfzvHW84W0tPf9jHJs4xKVKlqBBu/yeNz6kV/HnwqQnwWG1Ka5b89oN4rw3+nVLlpnFQKAsNRnsKHvA+IzhEmqUu7b+9d7wixGKM2ZqIc7DYDYdhC8UJTlyfRzzJNtIaYXEOl1EqPv2EW2Lx2GGD1EpqACm5dwGYfSObGYoJSEpLk358hBWFy0qSwczCvZmex+dmgc3xVNpt1sRylC2vZliph8QqQSNxs3QQ4mYRU3CJWuc5YliaMHvzUYPxnD6pWHCT5lm4YU5kG9hEucuKCLkklw1uRB3hzjdeqAjklHvZ+VJSiWy31GqUj6/nKM1yCVUfSQ4NeUGFMxSklSHcMl3sB7wUZA+AuNNL0d3dhyrBufHsW1y2wlXD6BJQp2USxOx5Qwk5F4YdTKbe3ygPLsGtemWVln1VDdYrJCdZYmw2jz8+dp0mV4INsnP+m1TVEpT5en59IaYPhxMossDVdNzVopsBNQlLb9utx0ePysagqAewq5/YesQwyZsza6iXfWydVhFEF06QDQkXPTnH3L8OEq1S7/AAqILON/pFbiMTL8LUU9qUan1iUx2KSD/KSbMweK/qUfYeGMZdmq5co/ERQvHnDYyUokIlgjmaV7CBf+npkzwypwhQcpTdttSuZu1WDWjfH4USRoSKn4Uh/c/m0HDFT12UOcF0z7mOaKlkeHpD7NTqeceJecqHmKUg3JSHD86uBA2LR4aQyXUvch25luf3j1luDQlAUCtajUqVv7EW9YrWKadE0vl4n6L7KMT4qEqCixSKDtYtB6cOn+hHqA/wAxEjl+aiWko86a7Mw7V/aHiMzSQ/ir/wDoRXG62eXOS5OhRxTOmDDrMp3UQlxsNz+0ROGCUqOou1+rUp3MVmd5ipOHCJYJUunYP/eI0IUDWoB5XJsG/aJcjsXE3IZK5mp0kEqTsKMB9IS5bjtC9RGonreCZkmYQoOxsQFHe4VAiMqTqDApU/lrb8/NoJRtUwlrZ0bK8aJk+WtQ0k+WvRA37/WAP4tp1YeSP/7N/wDColMVxBME5CpqTpQoBwWYBgSQHq4eM+LuL04pCZcsFkrCnIuWIdvWKIRaqwZSTWh5/D1Hj4lUsgH+QkgFqaVEb71EXWM4fMtJUmWwuVN9o5RwBxCjC43xJq9EtSCk0JuQQKVFd22juKc41ShMlkqSQCkgOCDvTaG0hVEVj0qEpw9Dvt0+kIMRPKQrm348VeMzF9QIetQ1j22oXiRzCYFrINAeZvE8ou7BlLVAasQPDUs0DNXmYoOHc/k4fDkEkHVqHkUXcigLN6xOYrGytctOoKCVAqCWIZiKt7RUZhkpmSnkhImUYbH2+sdwctnYorEn/ZSZpxhgV4ciZOJCk/8AjSpRS4/42Ijk+YrH6ARLBIQ7uQ9CQbPDOTLnIWqWtGmYbClRZx/U3R4fYfh+ZPLK0JLP5g3uQC8Dl32PhK1Xomch4T/1LTJqiEE0SLlr3tDeX/DhA8xWT02homUvDAJWjSCaK2cvv7xO5zxiuWpSAlTvpr/a8TrLJy4pFDh43Y7GRy1AjysKMw/LQyyPhqVJUFJQO1WtcA2MTWUz5oSDMBSoh9rbWhzh87UUBO6nCW3qziG48kX4sCcHVjrFoStRawBa1IT4rDooWtTb1j7iMWqWgAJ1Lrc99+0LhiF6bNVn27tHZM8I6YtQZt/pEqJp+kgHeFeDyl7ihNIdDLV6fsTDPAyClCUkXLHt09WrHn5fkqS0MWMWTcvCE6h8TN7R4yzUXDdzDxeC0OlTD53hpleTIBJfzM5Ty9t4lxqU2b9vF0icmSTp/lnUdnt8jzhjk2VEKea2o1LO3YQXmOUJcqQkJWlma1/hLXeN8ZjxIllanCRct1iuGPjofP5UnCguetLNpfatPeE03FsvSEhQtpFB0gnLp6MQCsHUgGnX7iE2fcQS5M0pAZSU6tmYCgp2+sULHJi8aVW2FZxnwkyGYGaSyUuA5Jo/Icz3hfgMomrPiTl+IL6dIAvQA3YF9/SJ+cRPJmzVATU/zCm24Glugp351h5L4m8XCJlSkhMxUzQmtQhIQpUwhrEKZuZj1cWBRRDm+U5PjHSNc8nJKQlCCpQr5R8v7x8ywJACVS1UrUUHYcoyOVTNRBZIeh5fvHgYaYklKlF3oq4ME4piE3+jrC4OWTUM379Y2mZZXykBO1DAWGkTHZ/tDBKiKEse4+0A9MNNk9muOKvKhITpFDzru3YQhzXLQJaplQoIJQQaBg79S8McVNTqWdzWu1LGJvE8WpGHXKBKln4CLIYijm4LP6iEcLKboFwWEmmQszFeCm+oguQdtPtW8B4LN/MkrLKSAlNHFAzkc+sB4rPJsxAQtZUBYm/qd+VYxw0rUCB8T/KsOjHYqT0F47FlZ0pLg3PPf2jOXlalh0A9o2ThPDJ1UMHZVnaEC3eH6rYCf4JJmAWFaSkgwykZVPCXTMUkbAFQv0FoOl5wJk5wBpsHg6bjQaN+1IykMbEsrBYlKikTVB6khRv13eCMFw+VKeaslruXf1MHJxZCyBU1tWnpaPaZ6qgJcitO1LQMqSMjsEzTChAaW1Q9B3HKtopeDuM0hKZU5bLbSCdxsD9IgVZyvU5FK05P/eA52JKnJgbCbtHaM8yoYhB0kFVweR2IOx6wVwd4xSqXNHnlN56MoH4SXPcWuDEDwfxqUES5xfZKifkYpsyxClJ8aUWXLrQs6XGtCuYN+7QEoKS2BGTg79F9iMImaghWgg3BIrHO+JeFDImpnp80oEOD+nkx5PY7RW5RO1SwQ5oCxvUO3Q1h9LwCJ8kpLEKoQRVtx0O/SI3C3rsrjKtnCpi1Kmq1OFE0SHYhrD0HrDDL1heIlpBOhJ1B7gO/zLfOGHG3C8zBzEzU1lpYBRaxoQoe9YHwWKTLJWEOlQd+nIczqjoR6G/yTRRZstOqgdLD56m632gLCydesOavpPa3zEecPjNSqAlPw1PVz0vHjCYcgawaXb38sIywTlbFLSG2VYrUjzH05fhh1luN0FlAKT6XfmekTWBmhKksHG4MPBO1LARsK+rViD6qdpmuQNLnmZNUVMFEn5WHUCG+Awik/D8RFSTZ323MI04dXiJA5/jd4fYXMyrSlCCaOVEs53aDx462xDjW2HDChJfc7ufn84huOTiJhV4eo4dglQA61JYuxoa8tt7fxNbg0Ap3b+8K8fjTLPlAIFCmlR6x6EPF2NWPktkL4vhp0gsU2Cn70Ygg29YznzUrmyytOspSdbCpDlgdnHm7xvluTqZyHXqUo6uYJBBeogjKJegTZs2WAVMEgEKCgapCWvv69YvxSUyPLcFSPkpMpcsshklQQlRs70BYuCQbH3rBeFy9MvEpJlkAp8pudRa525cmDQPmUqdNA1J8OVqQdITsN1VJ+givxA+AirBna7RbXFUQt2zCbN0vpDk2ew5nvWPiJ6mAKU96/SP02YkCvr6x6SwBL2gAn0GYSlSbQQnEp3EJpeYJKtINAPmIL19IFxNUmjhubZ7MmAJbQDVQB+I/bpCiP142GHJUEAVtYv6wqqLj7JwpX8Icw1wSDIUROQU6v1bDu20PcGmXIQk0SrcfvGhxKJ2sHSQBbdnofXnGXYpyMZmBJS5+FnG4I2YwLJyUTDpYOeQ93giVhFSnXJWQgmqTVI7Cx+UZYXFTZaytkqJoK/Z/YwHkjYyiMpnCydAIUyhYhvcBo9YLhTxA5UoqetAxpu8eE55OPlVKZJqCA9ILwOZjUl0LDKqC9OR6xnNrsb4tG0vglKCSVAatm/PpBH+xokhkvpKXI2NLsI/Y3OpIJ83m6vTp1jNeeq8NShLUQOdLcgamOb5dnJKIKeHEafhHm6CEashT4xAAZ9LbdIMHFBUWShTtUFw3pGykzCtISP1Of7RitaRrcaJ7P+H/AAQFDe472MGcP54pBCVFwKEHdP3ioxaEzUsoVd/x4kczy7wZiSk6rO+0UxiqpnJJo6VwviwiYEEeRQdJs1Kd6U9IoxNMqZqBdKjZw0c7kTdcn+lUuxB/N9oxXxSqYNJRr3cq0htIIDu+9oD6VNWnQmGVxuNHZ5sqViJWiYlJCwxSWfqI4ZxRgTl+LVJUCqUqqeqSxBBs4IIMHYjj/GpQZUqRKQlgaEqW2x1OKW26QdxHh5uNwKVTUp8eWXBS/KoL3dvx454vY9ZOLM8hnIIR/SrcNdwK8t78o/ZplJkmWXdMxJIHLStQY7biIHKM1mSjclDuU8+vSK6fxN4qE6k6SlBZqt6b1EQ54+NDIy5Oxjk84E6iGALH2+7Q2wS1ywovYkGgsSGB63r2jLhjDyZiQFFyoCg50P1Bg/HZWZYCUOAVfCLD8pTnHmvE0uQ3TZ9y1BUtJZ2f1YNbo8NMymzNeiRplsPMoCp59hbvHlEsS0gJICqMGJLPU07H3hdg82UZq1KAZ9LAMbAPXsIuxQ4woBu2Y4rHT0TAgrqSAV6Q7EirWMEzUgq1LBJIU7dLiPmfTghOtdGIA50q3WFI4kUFBOgFBKdShqcehFAT+UjkqeyiTShoBzlIWdBKgZlSQWCahxUv5m9YIyyaJeI0qW6QAE6mo+xYChLV50MB42YRrWpFSSp9uQ+QgWThVkaqOfMSak8vQR6GFKMaZ4+acnLRdr0+XSS3Ibgc/WNJszzAdIm8Pj5qUpDCgYO46/tBkrM7FSaks4seXpFNE3Zri5xSCb1t2v1hTJTPmqKEhki5eGuhXmVcGiQ3VyX52hjgEBCOpvBXSOasGwWUCUA9Vbnr0j3MLm8HS1pWVJBqGJHd/tHzwAeULlL9DhH8P58y+VqX2r7fWHcpxMVMKgV3enKzC2whMrCFACwoFmNLxvlI1zLl6luYub2gLopmr2bqxRnTP5pZCQ5q348L5cwoUdCjuHqHH7QXOmFSQgIBTrKitqq2YnkHj1LwwUpKEg+Zq19a9oDrZ1pKhplXEwShMpcqhNVD3eDsIqVMUT5k/q0kOzUqd3j1gciWkFWmu37Xj9MyqY1UkUow/YQDkzqsNkS0lVJrBP7/AEhnhpfkH80EEEu1W9YD4ZwKXWifKWQoAJUHFXsxbneHc3glJlKMuYpJcnQWLC7Air+u8alqzV2BIMpD+VLGxN/nGGYZsgSwdSSD5addoIm5b4aUhKL0a9+e8AZ5wqlCUslLkj4W+fSBcn0HWhbgZAmTgUpABIBJNwD/AJiuk5XqWPOkV+UTCMqKDQ6SOX2g/DuhQL2NIGLo30VGIyiWmpIL9fx4geK5bTlhIowIO1mv3iqE8zEjz0tTpAuZZaJkuirVPUcvzlFN3sXdC7hnEBaFA3YV6Eb9RX5QmmJWlS5SAm6Vvp3DpbsTB+WShKmkhTD61t7vHniSQULRNApq23PxfsYZj22hbdSPWQSJxSUJ/UdVAN/77RW5FKnTApMxWkpJRpp8QatB39oisFnEyRROgE1SFXZQ1ChLWLRZZLip/wDqCZ6EoKwlQKblgyie4EMppHObaIGfgjKxE5JDAlTWcFzQethAWJcplrHw2I5d4qOPctIn+IP6mbnrBIPu49YnsGFeCef+Hoe8QZo0x2F2VnCv6izgKDaWqCoUHUOY6WohgWq1KbcvzlHLsCWwyxLcTCHSRejF+loo8JlakLC/EUdOyiW6Kf135xMk6Kk0tDVR1OVLSl+bC7wrm5ghDzJYC0g6SSoDuoJ+IgfvvBkqR4syYpTf0lqswaj2/wAwkTliECaoEqClsH6AD6vDEnQptWa57mvilKElkvy30jfmzxgvCeKSUkJ8p9TdLDvGeAwYM5gaMSlOzsx7sPrHlM7w56goU1eUVDn8+kL4uxvO0FZTLM6UNRTq1aVBPIVJPd/meUNp8lIAAAZIr22hVKx0uXM+IqWofAhie5agG1ecGHDzZxdtCRYPboeZ6w9SojnHZmJRD0BrT5/494KRkpQgBnNH7vX/ADHvKZQ1aCdRl3PUuQ3SHZTvDpT6oSogww/8s8xWF2NmaEOXBLWFhtDLFS9QDW3rtesBYrBiY6QW1Wr94JToL621oX5Sla1FddIqTZ2sP3iikS0hI7QEEFErwwk/+1L82vHhCZ7WSff7QuUnJ2NhDijhOJb4h6DY840w6ApiAHez7NDfhrIf9atMlSwh3VrCAVU2uCR6ww4sy6VgMUiVh0MZSPOtZ1GYV0JIoEsKAAQ2t0c1qwOTiSklA0/Cw6KegPpGuZTzJ/mISkaTpFNmFTtUwerI5dAUh3BcU+Jy1OUG5XhkrWpCwFJIKajb9j1gKtios24Vz+ZiV6ChISHINQT3eluUWMrDB2ZIvWj3+0c3w4OHxQSkuH7X7RdzlkJcGrPG8Q1IZjC7MFPfpyaP0vDMSCdvyrwPlmJKkpUebQxx2HNDq5bQLQadk9nmDKJQ8NRSpwQHDFttRenpC1GBnKQFFQ0nc7V+4h/issTNISomh1JPK/2j7LltIVvpD13c94XQzdEovCqKvif0jVOBUK094dpw6XoBaPGMazbD5HlGUdSApUghLsGG4LRphliY4qO0CYxbE9Q/1jLLMUUpLM7t8/7w2L2Ll+AGc4LSqrmtR9PnBmZyQuQnTQpSFejsX9CYJzGW6FHcCP2NlJCVJanhq+hh+NVImn3YoyTCmYjSUOqWdIc3BV5QKbH5Rd5jJP8AJXTylj2IcfSIzh+boCzchIV6/wCaxZ5lMPg1YkkClOvXk0Mn2DHYi42wpmpTpLOxdrFPw/vCBeQgLWCsqAJqzPSKHPCSE1O+8YTk/wAsjd771IifNG2mUYH2hdw/NT4pBSvTTTpp5QGIINxvS9Ys8znKKWR8Nq/qp7/4gDJsIhag6RRTewBg/NZ58NKbMSH6aoQkOYBl2FmS0s5UpZ9ADz5iPSsIDIBBeptXc+8NsCfV/kyRCnGDw5hCWAUSSBzau7VhU8ixhQTm6FsuaaBhqBfl02/KQRxNL0SUGboWtagJYaxaqujU9xA01L6V7mnsDGONwxmGQtayWJAGwoD79YTiyqaYWSLixpkGSJw4KiPMoNap794byJmzX22EZImsQLihgyeppK1tUB/lD+9E7sCQmUFlg56C/R7msHyxpDqNNxSkL+HwFDWQHUH7NtDHGzdIUQB5RbnBJmUCYibMAoH7XG47tAOIxCkrCWNRqUoivRIHXvDeeppeoCrOOkJpuaqUtSSzoDA9WJJ9bUMEyrHDxD0Y4TkfylaliiyQzEXv/iDDmbU0GkJuFMMPDmq5qIAqW3NSSS5LwecuG5eNiDJ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4582" name="AutoShape 6" descr="data:image/jpeg;base64,/9j/4AAQSkZJRgABAQAAAQABAAD/2wCEAAkGBhQSERUUExMVFRQWGSAYGBgYGBodHRscHRgaHBoZGxoYHCYeGh8jGhoYHy8gIycpLC0sGh4xNTAqNSYrLCkBCQoKDgwOGg8PGiwkHyQsLCwsLCksLCwsLCwsLCwsLCwsLCwsLCwsLCwsLCwsLCwsLCwsKSwsLCwsLCwsLCwsLP/AABEIAL0BCwMBIgACEQEDEQH/xAAcAAADAQEBAQEBAAAAAAAAAAAEBQYDBwIBAAj/xAA8EAABAgQEBAQFAgUDBQEBAAABAhEAAyExBAUSQQZRYXETIoGRMqGx0fBCwQcjUuHxFBViFjNDcqKCY//EABkBAAMBAQEAAAAAAAAAAAAAAAIDBAEABf/EACYRAAICAgICAwACAwEAAAAAAAABAhEDIRIxIkEEE1EyYRRCUiP/2gAMAwEAAhEDEQA/ALCVl8r9KEU/4j7QfJ00pUQBgJh1gAi1QefSDl4UgkjeBVGyZ+zDSeT/ADgVMkntGsvBEnzH0EFnCAWjaBM8Lg0iulPsI8TzWkFI5R6XIaNo6zCRIFyPesaa6xoFRjNW1444/Y3AoUNSkJJ5kAwrXOCO3JoMViCpxtAawxdRA68oGWgkLcCpC5qwFHsetm6GCMfLTLT5kgklhQEknf8AeAcwloCipAvdj7RlJkzFqExcxyg9qMKfP5RHLNGLphqLZ5GD0h0p0qs+/rz7Q4wRSf5a9JIFSUjf6QNPzBCgXXav4N4F/wBQfP5k6ibuPzanRusDLPrwC4b2G5vMlSwxCavYDau3vCCUmVNX50BkDUSUMFPQAEhj94Dn4x1qUslWigSN6MSe3LoekH4nMZSkuCQAwt8/SChkbWznHY4yyUhKVeROmjMzW6coZZfJCwQNKmuKb2MA4bSpASkeUJcUoeZPOz+vWPWUYrQsgBusVRehDtSHknKEn40IPKg+dOcY42XKSzS0hnskCNV5uLCp5whz7MTUBTN8R77CMyNcRkW7Mk5ihHw2P5vC/P8AiRpJZ+TA29doU5jmDMAlfIBjX1t84UTlv5vECQk6glQfUxLgNS4ZzfbeM+PHi7ByS5dGmYmYZCVoQohT1CdXZ+RN+UJMvyifPLiVMIJqoIUwa7lmjaRxBNlTFqQpKEq+EKYjoPbbaG2A/iXNBImiWpD1KaEbUY1/ePQgsk420H9CvsMw2UhKQELUPN5iLhJFHDsKsDBcqfMUQgTLJvZz35feI3PeIXnLEshKWFTqBVWrgCnryjNOZAIIJKg7lSSQ3Vx1q0dHHJukBP46W7OjZfilpILrYlQbmz77USr3ENs14gUiQpUpRUvSw0+arUKuW171jlk3FJBlplzlAqZhrVckvvR7Q9yLFqwcxSpgSZRIcpJJTQlJINaOC8ZLFJPYtRceyRVjyFALlqcuXCik9b7u8O8JmUtgApTtZRPK7xVYnNMHOWVCdLUo/wBQdt+XPaJ7OcoRWYmZKSijsejUSkPtDlNonliXcWPsj4pJGlAt/USR6aQT7xdYLMErS6mCrFrGjxxbLErQpRk6VAByrSRqH/qSDzG8GYPOcShTgAC+4+paFyimYsrXZ2yTifMEu729INERfBfEAXqE4sugSTQEchs7jnFkl4mkqdFUHyVkTJxjB2qbe1IcYXHuACfNy/OkTOXYjxgWJDWLN+CNlJIYpvUnm5u8RrJukMcf0sAI+hTxP4DGrKGLkOxGwo8HysQwNWr6xQpWAFmaE3LR7mZgAGu8IcwxiQ7R5/1QIBB7R3I4azMWSoszRmuaGvCsYo6mBtfvGcueol9oGUqRqDMHPKtVCkC3URniVCY6dQA3Dhz0brGExS6lNAaUNfUER+RhgmWVCtS59N/Ro82WWc48WPpIEn6JaFtRQFhzcMPcx5zDD6JaRr+KoBsre/IXflePCsp8dOsg6TZJcE/8yBboDC7LSErZKkrYlABLvUhi7MHBF9h0gFgfGmg1KmY4icPESG/UN7Cz22vDDOM18OWnwwmtEuBsL17/AFgTF5HMSvWrQjUQyASqgdyCW226CNMblaUo1TV6mSfDSAWejEl96NC8WNxuD9DZ0/IVYbKSU1dixLXdqN+bRlm2CmSQLkfaKHI5Smch3/G7CEvG+PUlaUpN9vzvFKSSBS2OeG85DJCgS1QxttXnSKWfgRVSVEpuBHNcknK1b0U1PzlX1joGXYhgQrcfS0Z/kcWsftgyxpuwhMgrSxXpH/EV9z9oS8RZKQAZSmNi5c13rHjH50qWWCWSf71MZypi5oBDtGOcnp7ZzgktAqMimBHxA9zbrvE9nWVqw6CQUrSkEVKqXoA0WchZL6iyALfflCviBSDJmACyTbmxpFMJTVVpCVCD7OZ5riMRNTLlkeROrQkEN5yNXewvC7DzJiFUHm2pY+u8UOEyjxLlSTqAL7OCWFGsxhjw1JSMQuUFeIkAnUQPMAzsO7Dme0e7j41aMUF23X4A4DK0z1PNmKkzTctqB5EpcEcqUi44T4aPhK1zJKk/p0jUDTcEAjt3hLmOCTMUNEpv/QkaR0NPtDHhucMObzKg+RYFuYV94Nv/AJYf2xToxx3CXjqWcLJlpUk/9xJICVg8nryteF0zgzGyg/iuN3KiLbvHSeHczw8uUSlBQkqc01VLO5Q+mvNhBeIzGSotqBB5MRXaEfZNPyQE4xyHFccqYVoTNQzsNaUpD9QWrRvaPKsGoLOkq6AuQaMCxPLk3pHU81wElTaFS3TUAsQe4asBYHKtWtS5WlIrqSmhVV6CoSKVI58oCU1diMuFpWmJeEsAlIWZpZZDJUA6WergDWnm9QOkPl5cnSEmg2PxAgUd6gORbm8eJ0qVKAW7pJA8oc7OwHxW25QRk2NUSStKgFksCDqFSzg9GvGOXtE/HVMywshMtY0qBDktS9KV3b9+UVUnMZhSNIdNvah+bwnn4KXMcKSC4YhQ2/OUHYOapCEpRRKQwDCw7wE3yDguJL4JPhpYF33HTaKCRKdId3PSJPxigun/ALYuaUbrsN/SPs/iGbrBQohAIYDfqrm/0jx5ZVCfE9Bx5bLPDYdgUg2r6wLmMxUuUdNxzjRGPCkpW9DX7iBeIZ48Ina8VKScWJrZNJzPETKpEtQ2dJ+uoXgnDT8TYJlkDmFjm7MS7QNkCSoJSCSNIIG14uv9tYCnLkf2joXIbKKROpzBVUMnqQCGJpV4YYWQtKA5BN3f9hBeKy4ykLUkWGovV+lqRPTM4WCp7JNmFOUMa/RfrQzk4iZrZKas7FLju4Zvn2gTO8LNoZhSNX6UuEl6pKg9W69YKyfMgdK1KSC16dPQRrmRXPUdDLLJspPJz8oCUI1/YcOxPmGdzDhtKGKvhCgCNTkAMDzJFd4DzPLhg8KFqI8VI8xNlK5UvdusOsKhRlDxZRQJQcny10/CWc1LCgN4n8TjNc0mY8xIU4BLj67QqcuPY2EbD5+KXiCAo1QPNpNzYpGzAuIT8R4RErQpNFEsWJru5FajnDSZitDTUpK9RdQcUdn7feJTM8x8TWt6BTpFtNSA/MtAyqrMV2WWS5spQAUlg1A1mrU7uKxG8RLM7FFNQlO49CfnR4pMkWTKr5lMljtajfSEOYHRiV7+UsOdSPRnhE5NLQ/HGwvIkhK0p0uHPdyYp8bNBS4o0RiJ4A1EsBvypa8GYjM3lhj5Wru5jy8kZTmpFH1taSKOSmXOSylEhFSB+VsfeGWBMtCTpQSHYE3+VIQ8MT5LHxFpSVBm1CvP1ilwyNadMlSVAFizFhvY8ou4zkk4k+lakDKkGef5aRpHOjm7dqQqzfDKDqQRRgzD1FU1aHGZZ5Kkr8IuNF2Fz/TEnnWYDxEzEHUdOmiiQLl9JAa8bGLl36Eyml0DYvALWlkrShZpq0WDNTSpn2tA+TcPzZK9SVoUsBqUcPUELApQWUCGhhLmrWgEpDivkpVrt+bwH/v6UhThUw0YIHmc0tuzRf8AG+ROPj6EZY3TvZR4ZcoeUpMmb+pKv+2X3C7APz33554rIJiSopQlYAJHncE8izserWMKsmUcXMTMMkiWAoairzVO4FnYD3i2wGYypcqctbJRLOogbU2HW0X/AHNinvTQoy/ALl0CdOo1KFagx5WIbtBSVVKlIXqQCo+WhpYL68rxvl2fy5oKjLZPJ6gfeH4mS/DEwF0kP3Bt7wSy6F8N2iSwsiatSlOEjZnIAez+73ekFrnTEmpJD6bMH2tz2hljsfJSytLVYCxuK02gwSUzEvodxV3tyhHKxktiqShIKSUgkcwAerHtDFeFSqoDdxAs7ApR8JJ5JUX9NX3gvCSiACujizgs96j8tBpgUD/6V1DpBaMMGjTwn2jZMsRnI3gjh03M5i5hTr8OWSBpAoQKD5hz3h9JOgUVWxJdgNyQIj5k0qlhaU13OyauflBMnia8sE+YAONyVNT057xDLHbsq5UqOm4iQg4dKMPOQyk6nupWqr0NL/SOb5zxFiSVSysqSgsxYWo9L+sNUzxLOoOlSa9vvCDEyJkzETAoadRclqsp1AVtcPAOX+3QcFuj7lnE2IQUhGpAZnABOn1Fd4ok8d44kJRORaniSw5OwoA/eM+DcPoxKkg1Mt3PMkk/SKWfgE+PJSQNWlagababdfMYPk1uI1qPTQjk8W5jOBlzVSkJND5GJ3LGot1jcrS6kaipTajpUCSwBoz/AIYZZvg0gSwUp0lfmY1I0qNgO0AYTJxLmyiyR4hKqX0kgV+YvA/dLfICWOLriZ8GLkr0ypssr1r0uNiRcvcPX3j7xXw8iRiFgK8qpetNdLVZix5j1eHWSZOqVjSgJGkKC3qWTpADE8yDT7QB/FNJTMlgmqpZFP8A2/zFGWPhYjG6lQkwC9SQUpQnS6nu7PyrBAdS0+Ul2Ybd/rAeTl5ZqoaQRbod2MNuHUlbh3LOHrdLRJBcnTLMkuPQdlWHUQozEJCU1QQR5hyKWpSIcyQUkhqu/dzQe8dQwElpagRRg3zjm2NlkFYSR5ZivSrxuT+IH+wTlmYTZCQFJcDe/oeUbysJMxcwzAGJdCQKENpJJ2apcnpzhTlmNM4qCyNAVeoPobf5ioyKd4MuaqWStSmAFb8zyHrtE0m14sfiftBmM/h0jwU6lDVctU9Q++9Yk86y2bIGgOZYsWc1Fi8dAwPE0taky1eUsTU3IqWO8fcwmS5yQlu3cwzjBxuI+GSafkQ+AUiXL8xBLP8Af6fOGuS51OSdctpXkIClCiga1Bo+4eB8w4dDKepPvAOmYsKSv/xtbe7auwr6CJ6rfTBywjJtjZbO63UpQoSd6kkncdjvH7A5R5wVKTpPy5/LeMJk9WkOHQA/+N7Qfi5qE4cgpJCv1Cg6V3/OsMXWiJwp1RhnWJlN/JsHCtNHYcztEziZy1BRCGBSoD+qymoOZH1gqXhErLIBol1KLs7fOthvAmBxKpk9pZMw7k0ZhS1mHLrDYzf8kBkw8XQ54Yz0SJYlkHUQCXHU6ndjuLRjxDxWJRmyUuszhLsaJAWSSdi7tCXiyRPlzEk1JJAuxcjfYwtQgKRMXNcLU9e1tPQRdjm5QUmTSjxdF5w9OV4aXJrsB+bNFNlmeykyEoK1EoJCqUFSEh+w25xz/h3PVLZMsMUpAKlElIYNQN63gvKD/MKVO9dT3d7e7n1MMs6ilLzVKXqv5Ug7Vvy2itySaTJu7FvnvCHIcPL8UAguGFTte35vDfFyhKWVA6UkeYD9R2fs0d0Z2OJsoLSWvyhXK1a9wB6vGmX4ku/yhtMki8anZplLUGj2mSSHj4gVglM0/wBJjTD+aMkLlSDUKApXmKht2ikyjhBCUTJkweGoN4RXVvNRTPuG94gBj1IUFILKSXfqLd4t5XEP+s0lylgEt13I6W+ULqlbCb/Bxg50hGIacWLaki46d2Z/SEilhWJmaCSHuTXt6Q1zPK/5IKPjAcWr67UJ94lpGKUJh2LMe7ty6xLmha8SjBJ8tlhhZfhYgLGoeRLFqWqO7v7w2k5n4uJlEA+VCwCd3KH+kC6FicE+VigKqSLFQNo8SkrlYmWtatSFJXVyWYiA2kM7Y24jzKXKRLXNPlCqjcjSqw3iH4h/iEpa0rw8vwkpToGtibk6gAWHLe0IeLuJjjcW6XEtPlQOguo9VGvsI6P/AA84CSlCcTPTqmKGpCSHCRsog/q3HLvazHgXbJZ5JXSEWUZznU7zSguYmlTKQEn/APSgl/QxrxJg8xmqROxeG0JlpYqlspOlySSylafUtSOu4bEBNFbQTNIUlqEEMx3FqjlDmk1QHXZxbK1BCiAXSsEgizkG4hpwyNISQ9Qz+n7NH7OuHf8ARTVywHkzEqVKeulhVD/8SR3BT1g/h7AqXKlhJS6km+zEU9YhjFwm0VTfJJj4K0oL129gI59g8t8WfNUKJ8QmnRT/AN4ucSfDSUqqXL+v7RNZPO8PxDQgKJr3v7CI8+WrQ+ELaHuX5QnQELFjR+tT6mF+dZSZanlnTr8p3FTdvzePOS58FlapqtJCqA25U9XjbPc5lkp0HUAdv2MLfFR/sfKMlKgH/ZSzEOWAcO4LuG6uT7wAMcqVjlSVhSUMDLCvSr+8V2V4hK5aFKoSsPbc0b3aI3+JB1YqV4RB0pUCRXzCpS45AQzElVm83dMPzzEMAUna3OMsowyxKXNWUjWGKbqD7n0YX9oRyJuqUpZWz+Xkxa1YwwGeLHlUCEnciqqUFOhgqtt0MfXZRHGSdKmnAmyUkEqUdiAdnp6QvzNSdASaE2HLr3aFcjCrVifF8NYagS2wFzWnXvDpGDQDqXKmkmqR5W+SnvV/lASjT0ZGnuR5kMZYl1qKsKvYUvYCPEqdLwaiRdQAfrv2G0DZnidBCpYWkpuwrUsKg/eM8vzH+qWVqei1ABoxNxVg/TydoIzjAzcWpMxwlSLD8tcxMf8AT+JXOCDrU5Z3fY1pagi2y/GqdZUkkbkbVigwEqUQ6FHW1T32ENx/KcV5gZPjQfT2QmXYdUpCf5agxBYhn0kOD+coY4cfzxOGtlAlTjkQ17Q6xKbuoludXFBWlbD2gWYC7lR03Z2D9rRQvkx9E/8AhTGGXY0+KFSylLM7nv0EUUzHeIpIULOzEMo9N3A6bxGAIJ+Ig839i5gnEy8TKCDLX4gvpUHKXHmbnSvvDVlsVP40olcvMUShrWoAAWDPtRnrcQyy/O5c5LpWOoJDj0jm0hIUvzq1fqWq79H5P+UihySRLQ4GlJSakD4qPTeFRzycqSMliSWyxGMS71LcoITmQ/pV7D7xPJx6dnJ7fm0FCc/9XolX2i1MnaP53xOSkyxMAoSzvya45dYzw04SQFAlzfs9veK7ifDS5MtMpIolwB3LuYjpDahqS6dxzHLpCpO9MyWi6k5siXJC1qoQ4F37CFUtKJkwFBdKvM/7N6NWAhLTipgABTLHlADdvSnWKGZw8ZCUkKJTYDvaIVFxj/Y7HJuQ6lpKloAWC6GtappeB+KZJw+GmL1EkSVJHQrWhLjl8Ua5ZggFSviqCbtZSR+8ef4k4TTglXYlIv8A8xD4LlVjZ6RCcGZcJk+Wkh9RA7DVX7R/SYWnSKNHA+BMO2Mld/3juC6in+Y9H0efDbbM501qxnh57BSgSHrAs7EDSawNhMSPDKXJ00reJJ/yux6foA42nleH81ShaVA8v0qHYpUY9cBIBSkEsQ/r+VgPPlPKWHpoKgOoYx+4PxQCUEGp1fIj7wnHO57GV4FDxFhAkHq5p339453il6fESbEkGv27x0nHzNQAVUl/akclz/HaZsxNgVFLMHuefLnEmbD/AOrrot+O3KkIsZiVII8xPmZ+j/5imy/EBQCXcgEEctRcU5tEoJL/ABVb8eHuVgyyJwuXcbdPlGZoxpWVTl5MY5hOUpGirAux2I3IMHzZSimV4SNQTU62F01p0ePuMzRAQHAB6tAysy0AqDHta1onSQFqxQnh5aphUVMl30aXAq7CGeX5amQrUAArncjtyhHg85m6ysrNSwQA/YDlG+Y5nMHmmoWEAhyCH/DZ4palajYM6iUk7NZaRVV6X35F+sYnGOaP+fb945//ALmD8T1U45doMl8TLSwIpbrXesG8MxMssY+ytRKCial2ekZ4RYCtJLt+esLJfEKFJ8txR36dbR+GMTRVX3rCHF+0HHIn7KvDKANqb9ekbpyiVMLhSknkk/vE4rN0gODQj1Hv+0GYTiCWAoaiD1tTqKQmSfGkHyfY7xHD8tv+6sNdyDARyCUTWcr3iezPiUktLcjdVa/KGHD2aJmUc6wnUoDoSO1KQcMckrYayT9MYryDwzpUVHk39oMWDQuEgUcn0gTMc1SCA5BI0vs4q8DTceJywkqKgn1dhfvD06CcMktyG2HAmEghKiLqa8N8mkI0EAMAotce8T+RqCZp3J+XJ4aZNjETFFJbUSaks/pZ4qxyJcuNpD6bOlywSVS0sLktDKTLUpIIsQ4q37wpm4ZCQwSl2vSkaYacsJAKrciP7RXZA02cp4ylEJRdSyWD7JAP+HvaItOEmeJoKas/tUn2jpeaZLNmLUVpZh5Aku3mDv3YRNL0FWnS9W1cmN/zYQuUuPYLVjHh7LAgpcDnDPOceDiJct+rdh9XIgXCF/D0qSQksa8j9mgCZixMzAmwSGHyeJpdD8K2UiZx8aUhmZBP/wBD7QP/ABNxGnBSwf1zUj2dX7QXLrjEJpSW9ub0hZ/FmcThJAIb+cK//hUUYo1R2WVpgHB0xKcWjWkgXBAqRt6U+UdCxGfBC9CBqJ9KczHNMimNPQp//ECO5cw0yfipalTECRrZbKWSwuxYX2gsmSW1EhhotcTmOsOpICt2Jr6QrkZhpm6VAgLDJOxZ6XvGc7NnAASXtWgp1N/R4nM+TMnDUhWlSdh+x27tEEI5Z5OUnofaSKLOC8qaHqlBMD8HJcpLWf0+GJWVxPO8FUua5UQzkC3eKvgCc8l/6lkDsG+/yh8YNT2goZIyTUXZZ5mNOg/PuP7RyHiqU88ENVyfzvHW84W0tPf9jHJs4xKVKlqBBu/yeNz6kV/HnwqQnwWG1Ka5b89oN4rw3+nVLlpnFQKAsNRnsKHvA+IzhEmqUu7b+9d7wixGKM2ZqIc7DYDYdhC8UJTlyfRzzJNtIaYXEOl1EqPv2EW2Lx2GGD1EpqACm5dwGYfSObGYoJSEpLk358hBWFy0qSwczCvZmex+dmgc3xVNpt1sRylC2vZliph8QqQSNxs3QQ4mYRU3CJWuc5YliaMHvzUYPxnD6pWHCT5lm4YU5kG9hEucuKCLkklw1uRB3hzjdeqAjklHvZ+VJSiWy31GqUj6/nKM1yCVUfSQ4NeUGFMxSklSHcMl3sB7wUZA+AuNNL0d3dhyrBufHsW1y2wlXD6BJQp2USxOx5Qwk5F4YdTKbe3ygPLsGtemWVln1VDdYrJCdZYmw2jz8+dp0mV4INsnP+m1TVEpT5en59IaYPhxMossDVdNzVopsBNQlLb9utx0ePysagqAewq5/YesQwyZsza6iXfWydVhFEF06QDQkXPTnH3L8OEq1S7/AAqILON/pFbiMTL8LUU9qUan1iUx2KSD/KSbMweK/qUfYeGMZdmq5co/ERQvHnDYyUokIlgjmaV7CBf+npkzwypwhQcpTdttSuZu1WDWjfH4USRoSKn4Uh/c/m0HDFT12UOcF0z7mOaKlkeHpD7NTqeceJecqHmKUg3JSHD86uBA2LR4aQyXUvch25luf3j1luDQlAUCtajUqVv7EW9YrWKadE0vl4n6L7KMT4qEqCixSKDtYtB6cOn+hHqA/wAxEjl+aiWko86a7Mw7V/aHiMzSQ/ir/wDoRXG62eXOS5OhRxTOmDDrMp3UQlxsNz+0ROGCUqOou1+rUp3MVmd5ipOHCJYJUunYP/eI0IUDWoB5XJsG/aJcjsXE3IZK5mp0kEqTsKMB9IS5bjtC9RGonreCZkmYQoOxsQFHe4VAiMqTqDApU/lrb8/NoJRtUwlrZ0bK8aJk+WtQ0k+WvRA37/WAP4tp1YeSP/7N/wDColMVxBME5CpqTpQoBwWYBgSQHq4eM+LuL04pCZcsFkrCnIuWIdvWKIRaqwZSTWh5/D1Hj4lUsgH+QkgFqaVEb71EXWM4fMtJUmWwuVN9o5RwBxCjC43xJq9EtSCk0JuQQKVFd22juKc41ShMlkqSQCkgOCDvTaG0hVEVj0qEpw9Dvt0+kIMRPKQrm348VeMzF9QIetQ1j22oXiRzCYFrINAeZvE8ou7BlLVAasQPDUs0DNXmYoOHc/k4fDkEkHVqHkUXcigLN6xOYrGytctOoKCVAqCWIZiKt7RUZhkpmSnkhImUYbH2+sdwctnYorEn/ZSZpxhgV4ciZOJCk/8AjSpRS4/42Ijk+YrH6ARLBIQ7uQ9CQbPDOTLnIWqWtGmYbClRZx/U3R4fYfh+ZPLK0JLP5g3uQC8Dl32PhK1Xomch4T/1LTJqiEE0SLlr3tDeX/DhA8xWT02homUvDAJWjSCaK2cvv7xO5zxiuWpSAlTvpr/a8TrLJy4pFDh43Y7GRy1AjysKMw/LQyyPhqVJUFJQO1WtcA2MTWUz5oSDMBSoh9rbWhzh87UUBO6nCW3qziG48kX4sCcHVjrFoStRawBa1IT4rDooWtTb1j7iMWqWgAJ1Lrc99+0LhiF6bNVn27tHZM8I6YtQZt/pEqJp+kgHeFeDyl7ihNIdDLV6fsTDPAyClCUkXLHt09WrHn5fkqS0MWMWTcvCE6h8TN7R4yzUXDdzDxeC0OlTD53hpleTIBJfzM5Ty9t4lxqU2b9vF0icmSTp/lnUdnt8jzhjk2VEKea2o1LO3YQXmOUJcqQkJWlma1/hLXeN8ZjxIllanCRct1iuGPjofP5UnCguetLNpfatPeE03FsvSEhQtpFB0gnLp6MQCsHUgGnX7iE2fcQS5M0pAZSU6tmYCgp2+sULHJi8aVW2FZxnwkyGYGaSyUuA5Jo/Icz3hfgMomrPiTl+IL6dIAvQA3YF9/SJ+cRPJmzVATU/zCm24Glugp351h5L4m8XCJlSkhMxUzQmtQhIQpUwhrEKZuZj1cWBRRDm+U5PjHSNc8nJKQlCCpQr5R8v7x8ywJACVS1UrUUHYcoyOVTNRBZIeh5fvHgYaYklKlF3oq4ME4piE3+jrC4OWTUM379Y2mZZXykBO1DAWGkTHZ/tDBKiKEse4+0A9MNNk9muOKvKhITpFDzru3YQhzXLQJaplQoIJQQaBg79S8McVNTqWdzWu1LGJvE8WpGHXKBKln4CLIYijm4LP6iEcLKboFwWEmmQszFeCm+oguQdtPtW8B4LN/MkrLKSAlNHFAzkc+sB4rPJsxAQtZUBYm/qd+VYxw0rUCB8T/KsOjHYqT0F47FlZ0pLg3PPf2jOXlalh0A9o2ThPDJ1UMHZVnaEC3eH6rYCf4JJmAWFaSkgwykZVPCXTMUkbAFQv0FoOl5wJk5wBpsHg6bjQaN+1IykMbEsrBYlKikTVB6khRv13eCMFw+VKeaslruXf1MHJxZCyBU1tWnpaPaZ6qgJcitO1LQMqSMjsEzTChAaW1Q9B3HKtopeDuM0hKZU5bLbSCdxsD9IgVZyvU5FK05P/eA52JKnJgbCbtHaM8yoYhB0kFVweR2IOx6wVwd4xSqXNHnlN56MoH4SXPcWuDEDwfxqUES5xfZKifkYpsyxClJ8aUWXLrQs6XGtCuYN+7QEoKS2BGTg79F9iMImaghWgg3BIrHO+JeFDImpnp80oEOD+nkx5PY7RW5RO1SwQ5oCxvUO3Q1h9LwCJ8kpLEKoQRVtx0O/SI3C3rsrjKtnCpi1Kmq1OFE0SHYhrD0HrDDL1heIlpBOhJ1B7gO/zLfOGHG3C8zBzEzU1lpYBRaxoQoe9YHwWKTLJWEOlQd+nIczqjoR6G/yTRRZstOqgdLD56m632gLCydesOavpPa3zEecPjNSqAlPw1PVz0vHjCYcgawaXb38sIywTlbFLSG2VYrUjzH05fhh1luN0FlAKT6XfmekTWBmhKksHG4MPBO1LARsK+rViD6qdpmuQNLnmZNUVMFEn5WHUCG+Awik/D8RFSTZ323MI04dXiJA5/jd4fYXMyrSlCCaOVEs53aDx462xDjW2HDChJfc7ufn84huOTiJhV4eo4dglQA61JYuxoa8tt7fxNbg0Ap3b+8K8fjTLPlAIFCmlR6x6EPF2NWPktkL4vhp0gsU2Cn70Ygg29YznzUrmyytOspSdbCpDlgdnHm7xvluTqZyHXqUo6uYJBBeogjKJegTZs2WAVMEgEKCgapCWvv69YvxSUyPLcFSPkpMpcsshklQQlRs70BYuCQbH3rBeFy9MvEpJlkAp8pudRa525cmDQPmUqdNA1J8OVqQdITsN1VJ+givxA+AirBna7RbXFUQt2zCbN0vpDk2ew5nvWPiJ6mAKU96/SP02YkCvr6x6SwBL2gAn0GYSlSbQQnEp3EJpeYJKtINAPmIL19IFxNUmjhubZ7MmAJbQDVQB+I/bpCiP142GHJUEAVtYv6wqqLj7JwpX8Icw1wSDIUROQU6v1bDu20PcGmXIQk0SrcfvGhxKJ2sHSQBbdnofXnGXYpyMZmBJS5+FnG4I2YwLJyUTDpYOeQ93giVhFSnXJWQgmqTVI7Cx+UZYXFTZaytkqJoK/Z/YwHkjYyiMpnCydAIUyhYhvcBo9YLhTxA5UoqetAxpu8eE55OPlVKZJqCA9ILwOZjUl0LDKqC9OR6xnNrsb4tG0vglKCSVAatm/PpBH+xokhkvpKXI2NLsI/Y3OpIJ83m6vTp1jNeeq8NShLUQOdLcgamOb5dnJKIKeHEafhHm6CEashT4xAAZ9LbdIMHFBUWShTtUFw3pGykzCtISP1Of7RitaRrcaJ7P+H/AAQFDe472MGcP54pBCVFwKEHdP3ioxaEzUsoVd/x4kczy7wZiSk6rO+0UxiqpnJJo6VwviwiYEEeRQdJs1Kd6U9IoxNMqZqBdKjZw0c7kTdcn+lUuxB/N9oxXxSqYNJRr3cq0htIIDu+9oD6VNWnQmGVxuNHZ5sqViJWiYlJCwxSWfqI4ZxRgTl+LVJUCqUqqeqSxBBs4IIMHYjj/GpQZUqRKQlgaEqW2x1OKW26QdxHh5uNwKVTUp8eWXBS/KoL3dvx454vY9ZOLM8hnIIR/SrcNdwK8t78o/ZplJkmWXdMxJIHLStQY7biIHKM1mSjclDuU8+vSK6fxN4qE6k6SlBZqt6b1EQ54+NDIy5Oxjk84E6iGALH2+7Q2wS1ywovYkGgsSGB63r2jLhjDyZiQFFyoCg50P1Bg/HZWZYCUOAVfCLD8pTnHmvE0uQ3TZ9y1BUtJZ2f1YNbo8NMymzNeiRplsPMoCp59hbvHlEsS0gJICqMGJLPU07H3hdg82UZq1KAZ9LAMbAPXsIuxQ4woBu2Y4rHT0TAgrqSAV6Q7EirWMEzUgq1LBJIU7dLiPmfTghOtdGIA50q3WFI4kUFBOgFBKdShqcehFAT+UjkqeyiTShoBzlIWdBKgZlSQWCahxUv5m9YIyyaJeI0qW6QAE6mo+xYChLV50MB42YRrWpFSSp9uQ+QgWThVkaqOfMSak8vQR6GFKMaZ4+acnLRdr0+XSS3Ibgc/WNJszzAdIm8Pj5qUpDCgYO46/tBkrM7FSaks4seXpFNE3Zri5xSCb1t2v1hTJTPmqKEhki5eGuhXmVcGiQ3VyX52hjgEBCOpvBXSOasGwWUCUA9Vbnr0j3MLm8HS1pWVJBqGJHd/tHzwAeULlL9DhH8P58y+VqX2r7fWHcpxMVMKgV3enKzC2whMrCFACwoFmNLxvlI1zLl6luYub2gLopmr2bqxRnTP5pZCQ5q348L5cwoUdCjuHqHH7QXOmFSQgIBTrKitqq2YnkHj1LwwUpKEg+Zq19a9oDrZ1pKhplXEwShMpcqhNVD3eDsIqVMUT5k/q0kOzUqd3j1gciWkFWmu37Xj9MyqY1UkUow/YQDkzqsNkS0lVJrBP7/AEhnhpfkH80EEEu1W9YD4ZwKXWifKWQoAJUHFXsxbneHc3glJlKMuYpJcnQWLC7Air+u8alqzV2BIMpD+VLGxN/nGGYZsgSwdSSD5addoIm5b4aUhKL0a9+e8AZ5wqlCUslLkj4W+fSBcn0HWhbgZAmTgUpABIBJNwD/AJiuk5XqWPOkV+UTCMqKDQ6SOX2g/DuhQL2NIGLo30VGIyiWmpIL9fx4geK5bTlhIowIO1mv3iqE8zEjz0tTpAuZZaJkuirVPUcvzlFN3sXdC7hnEBaFA3YV6Eb9RX5QmmJWlS5SAm6Vvp3DpbsTB+WShKmkhTD61t7vHniSQULRNApq23PxfsYZj22hbdSPWQSJxSUJ/UdVAN/77RW5FKnTApMxWkpJRpp8QatB39oisFnEyRROgE1SFXZQ1ChLWLRZZLip/wDqCZ6EoKwlQKblgyie4EMppHObaIGfgjKxE5JDAlTWcFzQethAWJcplrHw2I5d4qOPctIn+IP6mbnrBIPu49YnsGFeCef+Hoe8QZo0x2F2VnCv6izgKDaWqCoUHUOY6WohgWq1KbcvzlHLsCWwyxLcTCHSRejF+loo8JlakLC/EUdOyiW6Kf135xMk6Kk0tDVR1OVLSl+bC7wrm5ghDzJYC0g6SSoDuoJ+IgfvvBkqR4syYpTf0lqswaj2/wAwkTliECaoEqClsH6AD6vDEnQptWa57mvilKElkvy30jfmzxgvCeKSUkJ8p9TdLDvGeAwYM5gaMSlOzsx7sPrHlM7w56goU1eUVDn8+kL4uxvO0FZTLM6UNRTq1aVBPIVJPd/meUNp8lIAAAZIr22hVKx0uXM+IqWofAhie5agG1ecGHDzZxdtCRYPboeZ6w9SojnHZmJRD0BrT5/494KRkpQgBnNH7vX/ADHvKZQ1aCdRl3PUuQ3SHZTvDpT6oSogww/8s8xWF2NmaEOXBLWFhtDLFS9QDW3rtesBYrBiY6QW1Wr94JToL621oX5Sla1FddIqTZ2sP3iikS0hI7QEEFErwwk/+1L82vHhCZ7WSff7QuUnJ2NhDijhOJb4h6DY840w6ApiAHez7NDfhrIf9atMlSwh3VrCAVU2uCR6ww4sy6VgMUiVh0MZSPOtZ1GYV0JIoEsKAAQ2t0c1qwOTiSklA0/Cw6KegPpGuZTzJ/mISkaTpFNmFTtUwerI5dAUh3BcU+Jy1OUG5XhkrWpCwFJIKajb9j1gKtios24Vz+ZiV6ChISHINQT3eluUWMrDB2ZIvWj3+0c3w4OHxQSkuH7X7RdzlkJcGrPG8Q1IZjC7MFPfpyaP0vDMSCdvyrwPlmJKkpUebQxx2HNDq5bQLQadk9nmDKJQ8NRSpwQHDFttRenpC1GBnKQFFQ0nc7V+4h/issTNISomh1JPK/2j7LltIVvpD13c94XQzdEovCqKvif0jVOBUK094dpw6XoBaPGMazbD5HlGUdSApUghLsGG4LRphliY4qO0CYxbE9Q/1jLLMUUpLM7t8/7w2L2Ll+AGc4LSqrmtR9PnBmZyQuQnTQpSFejsX9CYJzGW6FHcCP2NlJCVJanhq+hh+NVImn3YoyTCmYjSUOqWdIc3BV5QKbH5Rd5jJP8AJXTylj2IcfSIzh+boCzchIV6/wCaxZ5lMPg1YkkClOvXk0Mn2DHYi42wpmpTpLOxdrFPw/vCBeQgLWCsqAJqzPSKHPCSE1O+8YTk/wAsjd771IifNG2mUYH2hdw/NT4pBSvTTTpp5QGIINxvS9Ys8znKKWR8Nq/qp7/4gDJsIhag6RRTewBg/NZ58NKbMSH6aoQkOYBl2FmS0s5UpZ9ADz5iPSsIDIBBeptXc+8NsCfV/kyRCnGDw5hCWAUSSBzau7VhU8ixhQTm6FsuaaBhqBfl02/KQRxNL0SUGboWtagJYaxaqujU9xA01L6V7mnsDGONwxmGQtayWJAGwoD79YTiyqaYWSLixpkGSJw4KiPMoNap794byJmzX22EZImsQLihgyeppK1tUB/lD+9E7sCQmUFlg56C/R7msHyxpDqNNxSkL+HwFDWQHUH7NtDHGzdIUQB5RbnBJmUCYibMAoH7XG47tAOIxCkrCWNRqUoivRIHXvDeeppeoCrOOkJpuaqUtSSzoDA9WJJ9bUMEyrHDxD0Y4TkfylaliiyQzEXv/iDDmbU0GkJuFMMPDmq5qIAqW3NSSS5LwecuG5eNiDJ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4584" name="AutoShape 8" descr="data:image/jpeg;base64,/9j/4AAQSkZJRgABAQAAAQABAAD/2wCEAAkGBhQSERUUExMVFRQWGSAYGBgYGBodHRscHRgaHBoZGxoYHCYeGh8jGhoYHy8gIycpLC0sGh4xNTAqNSYrLCkBCQoKDgwOGg8PGiwkHyQsLCwsLCksLCwsLCwsLCwsLCwsLCwsLCwsLCwsLCwsLCwsLCwsKSwsLCwsLCwsLCwsLP/AABEIAL0BCwMBIgACEQEDEQH/xAAcAAADAQEBAQEBAAAAAAAAAAAEBQYDBwIBAAj/xAA8EAABAgQEBAQFAgUDBQEBAAABAhEAAyExBAUSQQZRYXETIoGRMqGx0fBCwQcjUuHxFBViFjNDcqKCY//EABkBAAMBAQEAAAAAAAAAAAAAAAIDBAEABf/EACYRAAICAgICAwACAwEAAAAAAAABAhEDIRIxIkEEE1EyYRRCUiP/2gAMAwEAAhEDEQA/ALCVl8r9KEU/4j7QfJ00pUQBgJh1gAi1QefSDl4UgkjeBVGyZ+zDSeT/ADgVMkntGsvBEnzH0EFnCAWjaBM8Lg0iulPsI8TzWkFI5R6XIaNo6zCRIFyPesaa6xoFRjNW1444/Y3AoUNSkJJ5kAwrXOCO3JoMViCpxtAawxdRA68oGWgkLcCpC5qwFHsetm6GCMfLTLT5kgklhQEknf8AeAcwloCipAvdj7RlJkzFqExcxyg9qMKfP5RHLNGLphqLZ5GD0h0p0qs+/rz7Q4wRSf5a9JIFSUjf6QNPzBCgXXav4N4F/wBQfP5k6ibuPzanRusDLPrwC4b2G5vMlSwxCavYDau3vCCUmVNX50BkDUSUMFPQAEhj94Dn4x1qUslWigSN6MSe3LoekH4nMZSkuCQAwt8/SChkbWznHY4yyUhKVeROmjMzW6coZZfJCwQNKmuKb2MA4bSpASkeUJcUoeZPOz+vWPWUYrQsgBusVRehDtSHknKEn40IPKg+dOcY42XKSzS0hnskCNV5uLCp5whz7MTUBTN8R77CMyNcRkW7Mk5ihHw2P5vC/P8AiRpJZ+TA29doU5jmDMAlfIBjX1t84UTlv5vECQk6glQfUxLgNS4ZzfbeM+PHi7ByS5dGmYmYZCVoQohT1CdXZ+RN+UJMvyifPLiVMIJqoIUwa7lmjaRxBNlTFqQpKEq+EKYjoPbbaG2A/iXNBImiWpD1KaEbUY1/ePQgsk420H9CvsMw2UhKQELUPN5iLhJFHDsKsDBcqfMUQgTLJvZz35feI3PeIXnLEshKWFTqBVWrgCnryjNOZAIIJKg7lSSQ3Vx1q0dHHJukBP46W7OjZfilpILrYlQbmz77USr3ENs14gUiQpUpRUvSw0+arUKuW171jlk3FJBlplzlAqZhrVckvvR7Q9yLFqwcxSpgSZRIcpJJTQlJINaOC8ZLFJPYtRceyRVjyFALlqcuXCik9b7u8O8JmUtgApTtZRPK7xVYnNMHOWVCdLUo/wBQdt+XPaJ7OcoRWYmZKSijsejUSkPtDlNonliXcWPsj4pJGlAt/USR6aQT7xdYLMErS6mCrFrGjxxbLErQpRk6VAByrSRqH/qSDzG8GYPOcShTgAC+4+paFyimYsrXZ2yTifMEu729INERfBfEAXqE4sugSTQEchs7jnFkl4mkqdFUHyVkTJxjB2qbe1IcYXHuACfNy/OkTOXYjxgWJDWLN+CNlJIYpvUnm5u8RrJukMcf0sAI+hTxP4DGrKGLkOxGwo8HysQwNWr6xQpWAFmaE3LR7mZgAGu8IcwxiQ7R5/1QIBB7R3I4azMWSoszRmuaGvCsYo6mBtfvGcueol9oGUqRqDMHPKtVCkC3URniVCY6dQA3Dhz0brGExS6lNAaUNfUER+RhgmWVCtS59N/Ro82WWc48WPpIEn6JaFtRQFhzcMPcx5zDD6JaRr+KoBsre/IXflePCsp8dOsg6TZJcE/8yBboDC7LSErZKkrYlABLvUhi7MHBF9h0gFgfGmg1KmY4icPESG/UN7Cz22vDDOM18OWnwwmtEuBsL17/AFgTF5HMSvWrQjUQyASqgdyCW226CNMblaUo1TV6mSfDSAWejEl96NC8WNxuD9DZ0/IVYbKSU1dixLXdqN+bRlm2CmSQLkfaKHI5Smch3/G7CEvG+PUlaUpN9vzvFKSSBS2OeG85DJCgS1QxttXnSKWfgRVSVEpuBHNcknK1b0U1PzlX1joGXYhgQrcfS0Z/kcWsftgyxpuwhMgrSxXpH/EV9z9oS8RZKQAZSmNi5c13rHjH50qWWCWSf71MZypi5oBDtGOcnp7ZzgktAqMimBHxA9zbrvE9nWVqw6CQUrSkEVKqXoA0WchZL6iyALfflCviBSDJmACyTbmxpFMJTVVpCVCD7OZ5riMRNTLlkeROrQkEN5yNXewvC7DzJiFUHm2pY+u8UOEyjxLlSTqAL7OCWFGsxhjw1JSMQuUFeIkAnUQPMAzsO7Dme0e7j41aMUF23X4A4DK0z1PNmKkzTctqB5EpcEcqUi44T4aPhK1zJKk/p0jUDTcEAjt3hLmOCTMUNEpv/QkaR0NPtDHhucMObzKg+RYFuYV94Nv/AJYf2xToxx3CXjqWcLJlpUk/9xJICVg8nryteF0zgzGyg/iuN3KiLbvHSeHczw8uUSlBQkqc01VLO5Q+mvNhBeIzGSotqBB5MRXaEfZNPyQE4xyHFccqYVoTNQzsNaUpD9QWrRvaPKsGoLOkq6AuQaMCxPLk3pHU81wElTaFS3TUAsQe4asBYHKtWtS5WlIrqSmhVV6CoSKVI58oCU1diMuFpWmJeEsAlIWZpZZDJUA6WergDWnm9QOkPl5cnSEmg2PxAgUd6gORbm8eJ0qVKAW7pJA8oc7OwHxW25QRk2NUSStKgFksCDqFSzg9GvGOXtE/HVMywshMtY0qBDktS9KV3b9+UVUnMZhSNIdNvah+bwnn4KXMcKSC4YhQ2/OUHYOapCEpRRKQwDCw7wE3yDguJL4JPhpYF33HTaKCRKdId3PSJPxigun/ALYuaUbrsN/SPs/iGbrBQohAIYDfqrm/0jx5ZVCfE9Bx5bLPDYdgUg2r6wLmMxUuUdNxzjRGPCkpW9DX7iBeIZ48Ina8VKScWJrZNJzPETKpEtQ2dJ+uoXgnDT8TYJlkDmFjm7MS7QNkCSoJSCSNIIG14uv9tYCnLkf2joXIbKKROpzBVUMnqQCGJpV4YYWQtKA5BN3f9hBeKy4ykLUkWGovV+lqRPTM4WCp7JNmFOUMa/RfrQzk4iZrZKas7FLju4Zvn2gTO8LNoZhSNX6UuEl6pKg9W69YKyfMgdK1KSC16dPQRrmRXPUdDLLJspPJz8oCUI1/YcOxPmGdzDhtKGKvhCgCNTkAMDzJFd4DzPLhg8KFqI8VI8xNlK5UvdusOsKhRlDxZRQJQcny10/CWc1LCgN4n8TjNc0mY8xIU4BLj67QqcuPY2EbD5+KXiCAo1QPNpNzYpGzAuIT8R4RErQpNFEsWJru5FajnDSZitDTUpK9RdQcUdn7feJTM8x8TWt6BTpFtNSA/MtAyqrMV2WWS5spQAUlg1A1mrU7uKxG8RLM7FFNQlO49CfnR4pMkWTKr5lMljtajfSEOYHRiV7+UsOdSPRnhE5NLQ/HGwvIkhK0p0uHPdyYp8bNBS4o0RiJ4A1EsBvypa8GYjM3lhj5Wru5jy8kZTmpFH1taSKOSmXOSylEhFSB+VsfeGWBMtCTpQSHYE3+VIQ8MT5LHxFpSVBm1CvP1ilwyNadMlSVAFizFhvY8ou4zkk4k+lakDKkGef5aRpHOjm7dqQqzfDKDqQRRgzD1FU1aHGZZ5Kkr8IuNF2Fz/TEnnWYDxEzEHUdOmiiQLl9JAa8bGLl36Eyml0DYvALWlkrShZpq0WDNTSpn2tA+TcPzZK9SVoUsBqUcPUELApQWUCGhhLmrWgEpDivkpVrt+bwH/v6UhThUw0YIHmc0tuzRf8AG+ROPj6EZY3TvZR4ZcoeUpMmb+pKv+2X3C7APz33554rIJiSopQlYAJHncE8izserWMKsmUcXMTMMkiWAoairzVO4FnYD3i2wGYypcqctbJRLOogbU2HW0X/AHNinvTQoy/ALl0CdOo1KFagx5WIbtBSVVKlIXqQCo+WhpYL68rxvl2fy5oKjLZPJ6gfeH4mS/DEwF0kP3Bt7wSy6F8N2iSwsiatSlOEjZnIAez+73ekFrnTEmpJD6bMH2tz2hljsfJSytLVYCxuK02gwSUzEvodxV3tyhHKxktiqShIKSUgkcwAerHtDFeFSqoDdxAs7ApR8JJ5JUX9NX3gvCSiACujizgs96j8tBpgUD/6V1DpBaMMGjTwn2jZMsRnI3gjh03M5i5hTr8OWSBpAoQKD5hz3h9JOgUVWxJdgNyQIj5k0qlhaU13OyauflBMnia8sE+YAONyVNT057xDLHbsq5UqOm4iQg4dKMPOQyk6nupWqr0NL/SOb5zxFiSVSysqSgsxYWo9L+sNUzxLOoOlSa9vvCDEyJkzETAoadRclqsp1AVtcPAOX+3QcFuj7lnE2IQUhGpAZnABOn1Fd4ok8d44kJRORaniSw5OwoA/eM+DcPoxKkg1Mt3PMkk/SKWfgE+PJSQNWlagababdfMYPk1uI1qPTQjk8W5jOBlzVSkJND5GJ3LGot1jcrS6kaipTajpUCSwBoz/AIYZZvg0gSwUp0lfmY1I0qNgO0AYTJxLmyiyR4hKqX0kgV+YvA/dLfICWOLriZ8GLkr0ypssr1r0uNiRcvcPX3j7xXw8iRiFgK8qpetNdLVZix5j1eHWSZOqVjSgJGkKC3qWTpADE8yDT7QB/FNJTMlgmqpZFP8A2/zFGWPhYjG6lQkwC9SQUpQnS6nu7PyrBAdS0+Ul2Ybd/rAeTl5ZqoaQRbod2MNuHUlbh3LOHrdLRJBcnTLMkuPQdlWHUQozEJCU1QQR5hyKWpSIcyQUkhqu/dzQe8dQwElpagRRg3zjm2NlkFYSR5ZivSrxuT+IH+wTlmYTZCQFJcDe/oeUbysJMxcwzAGJdCQKENpJJ2apcnpzhTlmNM4qCyNAVeoPobf5ioyKd4MuaqWStSmAFb8zyHrtE0m14sfiftBmM/h0jwU6lDVctU9Q++9Yk86y2bIGgOZYsWc1Fi8dAwPE0taky1eUsTU3IqWO8fcwmS5yQlu3cwzjBxuI+GSafkQ+AUiXL8xBLP8Af6fOGuS51OSdctpXkIClCiga1Bo+4eB8w4dDKepPvAOmYsKSv/xtbe7auwr6CJ6rfTBywjJtjZbO63UpQoSd6kkncdjvH7A5R5wVKTpPy5/LeMJk9WkOHQA/+N7Qfi5qE4cgpJCv1Cg6V3/OsMXWiJwp1RhnWJlN/JsHCtNHYcztEziZy1BRCGBSoD+qymoOZH1gqXhErLIBol1KLs7fOthvAmBxKpk9pZMw7k0ZhS1mHLrDYzf8kBkw8XQ54Yz0SJYlkHUQCXHU6ndjuLRjxDxWJRmyUuszhLsaJAWSSdi7tCXiyRPlzEk1JJAuxcjfYwtQgKRMXNcLU9e1tPQRdjm5QUmTSjxdF5w9OV4aXJrsB+bNFNlmeykyEoK1EoJCqUFSEh+w25xz/h3PVLZMsMUpAKlElIYNQN63gvKD/MKVO9dT3d7e7n1MMs6ilLzVKXqv5Ug7Vvy2itySaTJu7FvnvCHIcPL8UAguGFTte35vDfFyhKWVA6UkeYD9R2fs0d0Z2OJsoLSWvyhXK1a9wB6vGmX4ku/yhtMki8anZplLUGj2mSSHj4gVglM0/wBJjTD+aMkLlSDUKApXmKht2ikyjhBCUTJkweGoN4RXVvNRTPuG94gBj1IUFILKSXfqLd4t5XEP+s0lylgEt13I6W+ULqlbCb/Bxg50hGIacWLaki46d2Z/SEilhWJmaCSHuTXt6Q1zPK/5IKPjAcWr67UJ94lpGKUJh2LMe7ty6xLmha8SjBJ8tlhhZfhYgLGoeRLFqWqO7v7w2k5n4uJlEA+VCwCd3KH+kC6FicE+VigKqSLFQNo8SkrlYmWtatSFJXVyWYiA2kM7Y24jzKXKRLXNPlCqjcjSqw3iH4h/iEpa0rw8vwkpToGtibk6gAWHLe0IeLuJjjcW6XEtPlQOguo9VGvsI6P/AA84CSlCcTPTqmKGpCSHCRsog/q3HLvazHgXbJZ5JXSEWUZznU7zSguYmlTKQEn/APSgl/QxrxJg8xmqROxeG0JlpYqlspOlySSylafUtSOu4bEBNFbQTNIUlqEEMx3FqjlDmk1QHXZxbK1BCiAXSsEgizkG4hpwyNISQ9Qz+n7NH7OuHf8ARTVywHkzEqVKeulhVD/8SR3BT1g/h7AqXKlhJS6km+zEU9YhjFwm0VTfJJj4K0oL129gI59g8t8WfNUKJ8QmnRT/AN4ucSfDSUqqXL+v7RNZPO8PxDQgKJr3v7CI8+WrQ+ELaHuX5QnQELFjR+tT6mF+dZSZanlnTr8p3FTdvzePOS58FlapqtJCqA25U9XjbPc5lkp0HUAdv2MLfFR/sfKMlKgH/ZSzEOWAcO4LuG6uT7wAMcqVjlSVhSUMDLCvSr+8V2V4hK5aFKoSsPbc0b3aI3+JB1YqV4RB0pUCRXzCpS45AQzElVm83dMPzzEMAUna3OMsowyxKXNWUjWGKbqD7n0YX9oRyJuqUpZWz+Xkxa1YwwGeLHlUCEnciqqUFOhgqtt0MfXZRHGSdKmnAmyUkEqUdiAdnp6QvzNSdASaE2HLr3aFcjCrVifF8NYagS2wFzWnXvDpGDQDqXKmkmqR5W+SnvV/lASjT0ZGnuR5kMZYl1qKsKvYUvYCPEqdLwaiRdQAfrv2G0DZnidBCpYWkpuwrUsKg/eM8vzH+qWVqei1ABoxNxVg/TydoIzjAzcWpMxwlSLD8tcxMf8AT+JXOCDrU5Z3fY1pagi2y/GqdZUkkbkbVigwEqUQ6FHW1T32ENx/KcV5gZPjQfT2QmXYdUpCf5agxBYhn0kOD+coY4cfzxOGtlAlTjkQ17Q6xKbuoludXFBWlbD2gWYC7lR03Z2D9rRQvkx9E/8AhTGGXY0+KFSylLM7nv0EUUzHeIpIULOzEMo9N3A6bxGAIJ+Ig839i5gnEy8TKCDLX4gvpUHKXHmbnSvvDVlsVP40olcvMUShrWoAAWDPtRnrcQyy/O5c5LpWOoJDj0jm0hIUvzq1fqWq79H5P+UihySRLQ4GlJSakD4qPTeFRzycqSMliSWyxGMS71LcoITmQ/pV7D7xPJx6dnJ7fm0FCc/9XolX2i1MnaP53xOSkyxMAoSzvya45dYzw04SQFAlzfs9veK7ifDS5MtMpIolwB3LuYjpDahqS6dxzHLpCpO9MyWi6k5siXJC1qoQ4F37CFUtKJkwFBdKvM/7N6NWAhLTipgABTLHlADdvSnWKGZw8ZCUkKJTYDvaIVFxj/Y7HJuQ6lpKloAWC6GtappeB+KZJw+GmL1EkSVJHQrWhLjl8Ua5ZggFSviqCbtZSR+8ef4k4TTglXYlIv8A8xD4LlVjZ6RCcGZcJk+Wkh9RA7DVX7R/SYWnSKNHA+BMO2Mld/3juC6in+Y9H0efDbbM501qxnh57BSgSHrAs7EDSawNhMSPDKXJ00reJJ/yux6foA42nleH81ShaVA8v0qHYpUY9cBIBSkEsQ/r+VgPPlPKWHpoKgOoYx+4PxQCUEGp1fIj7wnHO57GV4FDxFhAkHq5p339453il6fESbEkGv27x0nHzNQAVUl/akclz/HaZsxNgVFLMHuefLnEmbD/AOrrot+O3KkIsZiVII8xPmZ+j/5imy/EBQCXcgEEctRcU5tEoJL/ABVb8eHuVgyyJwuXcbdPlGZoxpWVTl5MY5hOUpGirAux2I3IMHzZSimV4SNQTU62F01p0ePuMzRAQHAB6tAysy0AqDHta1onSQFqxQnh5aphUVMl30aXAq7CGeX5amQrUAArncjtyhHg85m6ysrNSwQA/YDlG+Y5nMHmmoWEAhyCH/DZ4palajYM6iUk7NZaRVV6X35F+sYnGOaP+fb945//ALmD8T1U45doMl8TLSwIpbrXesG8MxMssY+ytRKCial2ekZ4RYCtJLt+esLJfEKFJ8txR36dbR+GMTRVX3rCHF+0HHIn7KvDKANqb9ekbpyiVMLhSknkk/vE4rN0gODQj1Hv+0GYTiCWAoaiD1tTqKQmSfGkHyfY7xHD8tv+6sNdyDARyCUTWcr3iezPiUktLcjdVa/KGHD2aJmUc6wnUoDoSO1KQcMckrYayT9MYryDwzpUVHk39oMWDQuEgUcn0gTMc1SCA5BI0vs4q8DTceJywkqKgn1dhfvD06CcMktyG2HAmEghKiLqa8N8mkI0EAMAotce8T+RqCZp3J+XJ4aZNjETFFJbUSaks/pZ4qxyJcuNpD6bOlywSVS0sLktDKTLUpIIsQ4q37wpm4ZCQwSl2vSkaYacsJAKrciP7RXZA02cp4ylEJRdSyWD7JAP+HvaItOEmeJoKas/tUn2jpeaZLNmLUVpZh5Aku3mDv3YRNL0FWnS9W1cmN/zYQuUuPYLVjHh7LAgpcDnDPOceDiJct+rdh9XIgXCF/D0qSQksa8j9mgCZixMzAmwSGHyeJpdD8K2UiZx8aUhmZBP/wBD7QP/ABNxGnBSwf1zUj2dX7QXLrjEJpSW9ub0hZ/FmcThJAIb+cK//hUUYo1R2WVpgHB0xKcWjWkgXBAqRt6U+UdCxGfBC9CBqJ9KczHNMimNPQp//ECO5cw0yfipalTECRrZbKWSwuxYX2gsmSW1EhhotcTmOsOpICt2Jr6QrkZhpm6VAgLDJOxZ6XvGc7NnAASXtWgp1N/R4nM+TMnDUhWlSdh+x27tEEI5Z5OUnofaSKLOC8qaHqlBMD8HJcpLWf0+GJWVxPO8FUua5UQzkC3eKvgCc8l/6lkDsG+/yh8YNT2goZIyTUXZZ5mNOg/PuP7RyHiqU88ENVyfzvHW84W0tPf9jHJs4xKVKlqBBu/yeNz6kV/HnwqQnwWG1Ka5b89oN4rw3+nVLlpnFQKAsNRnsKHvA+IzhEmqUu7b+9d7wixGKM2ZqIc7DYDYdhC8UJTlyfRzzJNtIaYXEOl1EqPv2EW2Lx2GGD1EpqACm5dwGYfSObGYoJSEpLk358hBWFy0qSwczCvZmex+dmgc3xVNpt1sRylC2vZliph8QqQSNxs3QQ4mYRU3CJWuc5YliaMHvzUYPxnD6pWHCT5lm4YU5kG9hEucuKCLkklw1uRB3hzjdeqAjklHvZ+VJSiWy31GqUj6/nKM1yCVUfSQ4NeUGFMxSklSHcMl3sB7wUZA+AuNNL0d3dhyrBufHsW1y2wlXD6BJQp2USxOx5Qwk5F4YdTKbe3ygPLsGtemWVln1VDdYrJCdZYmw2jz8+dp0mV4INsnP+m1TVEpT5en59IaYPhxMossDVdNzVopsBNQlLb9utx0ePysagqAewq5/YesQwyZsza6iXfWydVhFEF06QDQkXPTnH3L8OEq1S7/AAqILON/pFbiMTL8LUU9qUan1iUx2KSD/KSbMweK/qUfYeGMZdmq5co/ERQvHnDYyUokIlgjmaV7CBf+npkzwypwhQcpTdttSuZu1WDWjfH4USRoSKn4Uh/c/m0HDFT12UOcF0z7mOaKlkeHpD7NTqeceJecqHmKUg3JSHD86uBA2LR4aQyXUvch25luf3j1luDQlAUCtajUqVv7EW9YrWKadE0vl4n6L7KMT4qEqCixSKDtYtB6cOn+hHqA/wAxEjl+aiWko86a7Mw7V/aHiMzSQ/ir/wDoRXG62eXOS5OhRxTOmDDrMp3UQlxsNz+0ROGCUqOou1+rUp3MVmd5ipOHCJYJUunYP/eI0IUDWoB5XJsG/aJcjsXE3IZK5mp0kEqTsKMB9IS5bjtC9RGonreCZkmYQoOxsQFHe4VAiMqTqDApU/lrb8/NoJRtUwlrZ0bK8aJk+WtQ0k+WvRA37/WAP4tp1YeSP/7N/wDColMVxBME5CpqTpQoBwWYBgSQHq4eM+LuL04pCZcsFkrCnIuWIdvWKIRaqwZSTWh5/D1Hj4lUsgH+QkgFqaVEb71EXWM4fMtJUmWwuVN9o5RwBxCjC43xJq9EtSCk0JuQQKVFd22juKc41ShMlkqSQCkgOCDvTaG0hVEVj0qEpw9Dvt0+kIMRPKQrm348VeMzF9QIetQ1j22oXiRzCYFrINAeZvE8ou7BlLVAasQPDUs0DNXmYoOHc/k4fDkEkHVqHkUXcigLN6xOYrGytctOoKCVAqCWIZiKt7RUZhkpmSnkhImUYbH2+sdwctnYorEn/ZSZpxhgV4ciZOJCk/8AjSpRS4/42Ijk+YrH6ARLBIQ7uQ9CQbPDOTLnIWqWtGmYbClRZx/U3R4fYfh+ZPLK0JLP5g3uQC8Dl32PhK1Xomch4T/1LTJqiEE0SLlr3tDeX/DhA8xWT02homUvDAJWjSCaK2cvv7xO5zxiuWpSAlTvpr/a8TrLJy4pFDh43Y7GRy1AjysKMw/LQyyPhqVJUFJQO1WtcA2MTWUz5oSDMBSoh9rbWhzh87UUBO6nCW3qziG48kX4sCcHVjrFoStRawBa1IT4rDooWtTb1j7iMWqWgAJ1Lrc99+0LhiF6bNVn27tHZM8I6YtQZt/pEqJp+kgHeFeDyl7ihNIdDLV6fsTDPAyClCUkXLHt09WrHn5fkqS0MWMWTcvCE6h8TN7R4yzUXDdzDxeC0OlTD53hpleTIBJfzM5Ty9t4lxqU2b9vF0icmSTp/lnUdnt8jzhjk2VEKea2o1LO3YQXmOUJcqQkJWlma1/hLXeN8ZjxIllanCRct1iuGPjofP5UnCguetLNpfatPeE03FsvSEhQtpFB0gnLp6MQCsHUgGnX7iE2fcQS5M0pAZSU6tmYCgp2+sULHJi8aVW2FZxnwkyGYGaSyUuA5Jo/Icz3hfgMomrPiTl+IL6dIAvQA3YF9/SJ+cRPJmzVATU/zCm24Glugp351h5L4m8XCJlSkhMxUzQmtQhIQpUwhrEKZuZj1cWBRRDm+U5PjHSNc8nJKQlCCpQr5R8v7x8ywJACVS1UrUUHYcoyOVTNRBZIeh5fvHgYaYklKlF3oq4ME4piE3+jrC4OWTUM379Y2mZZXykBO1DAWGkTHZ/tDBKiKEse4+0A9MNNk9muOKvKhITpFDzru3YQhzXLQJaplQoIJQQaBg79S8McVNTqWdzWu1LGJvE8WpGHXKBKln4CLIYijm4LP6iEcLKboFwWEmmQszFeCm+oguQdtPtW8B4LN/MkrLKSAlNHFAzkc+sB4rPJsxAQtZUBYm/qd+VYxw0rUCB8T/KsOjHYqT0F47FlZ0pLg3PPf2jOXlalh0A9o2ThPDJ1UMHZVnaEC3eH6rYCf4JJmAWFaSkgwykZVPCXTMUkbAFQv0FoOl5wJk5wBpsHg6bjQaN+1IykMbEsrBYlKikTVB6khRv13eCMFw+VKeaslruXf1MHJxZCyBU1tWnpaPaZ6qgJcitO1LQMqSMjsEzTChAaW1Q9B3HKtopeDuM0hKZU5bLbSCdxsD9IgVZyvU5FK05P/eA52JKnJgbCbtHaM8yoYhB0kFVweR2IOx6wVwd4xSqXNHnlN56MoH4SXPcWuDEDwfxqUES5xfZKifkYpsyxClJ8aUWXLrQs6XGtCuYN+7QEoKS2BGTg79F9iMImaghWgg3BIrHO+JeFDImpnp80oEOD+nkx5PY7RW5RO1SwQ5oCxvUO3Q1h9LwCJ8kpLEKoQRVtx0O/SI3C3rsrjKtnCpi1Kmq1OFE0SHYhrD0HrDDL1heIlpBOhJ1B7gO/zLfOGHG3C8zBzEzU1lpYBRaxoQoe9YHwWKTLJWEOlQd+nIczqjoR6G/yTRRZstOqgdLD56m632gLCydesOavpPa3zEecPjNSqAlPw1PVz0vHjCYcgawaXb38sIywTlbFLSG2VYrUjzH05fhh1luN0FlAKT6XfmekTWBmhKksHG4MPBO1LARsK+rViD6qdpmuQNLnmZNUVMFEn5WHUCG+Awik/D8RFSTZ323MI04dXiJA5/jd4fYXMyrSlCCaOVEs53aDx462xDjW2HDChJfc7ufn84huOTiJhV4eo4dglQA61JYuxoa8tt7fxNbg0Ap3b+8K8fjTLPlAIFCmlR6x6EPF2NWPktkL4vhp0gsU2Cn70Ygg29YznzUrmyytOspSdbCpDlgdnHm7xvluTqZyHXqUo6uYJBBeogjKJegTZs2WAVMEgEKCgapCWvv69YvxSUyPLcFSPkpMpcsshklQQlRs70BYuCQbH3rBeFy9MvEpJlkAp8pudRa525cmDQPmUqdNA1J8OVqQdITsN1VJ+givxA+AirBna7RbXFUQt2zCbN0vpDk2ew5nvWPiJ6mAKU96/SP02YkCvr6x6SwBL2gAn0GYSlSbQQnEp3EJpeYJKtINAPmIL19IFxNUmjhubZ7MmAJbQDVQB+I/bpCiP142GHJUEAVtYv6wqqLj7JwpX8Icw1wSDIUROQU6v1bDu20PcGmXIQk0SrcfvGhxKJ2sHSQBbdnofXnGXYpyMZmBJS5+FnG4I2YwLJyUTDpYOeQ93giVhFSnXJWQgmqTVI7Cx+UZYXFTZaytkqJoK/Z/YwHkjYyiMpnCydAIUyhYhvcBo9YLhTxA5UoqetAxpu8eE55OPlVKZJqCA9ILwOZjUl0LDKqC9OR6xnNrsb4tG0vglKCSVAatm/PpBH+xokhkvpKXI2NLsI/Y3OpIJ83m6vTp1jNeeq8NShLUQOdLcgamOb5dnJKIKeHEafhHm6CEashT4xAAZ9LbdIMHFBUWShTtUFw3pGykzCtISP1Of7RitaRrcaJ7P+H/AAQFDe472MGcP54pBCVFwKEHdP3ioxaEzUsoVd/x4kczy7wZiSk6rO+0UxiqpnJJo6VwviwiYEEeRQdJs1Kd6U9IoxNMqZqBdKjZw0c7kTdcn+lUuxB/N9oxXxSqYNJRr3cq0htIIDu+9oD6VNWnQmGVxuNHZ5sqViJWiYlJCwxSWfqI4ZxRgTl+LVJUCqUqqeqSxBBs4IIMHYjj/GpQZUqRKQlgaEqW2x1OKW26QdxHh5uNwKVTUp8eWXBS/KoL3dvx454vY9ZOLM8hnIIR/SrcNdwK8t78o/ZplJkmWXdMxJIHLStQY7biIHKM1mSjclDuU8+vSK6fxN4qE6k6SlBZqt6b1EQ54+NDIy5Oxjk84E6iGALH2+7Q2wS1ywovYkGgsSGB63r2jLhjDyZiQFFyoCg50P1Bg/HZWZYCUOAVfCLD8pTnHmvE0uQ3TZ9y1BUtJZ2f1YNbo8NMymzNeiRplsPMoCp59hbvHlEsS0gJICqMGJLPU07H3hdg82UZq1KAZ9LAMbAPXsIuxQ4woBu2Y4rHT0TAgrqSAV6Q7EirWMEzUgq1LBJIU7dLiPmfTghOtdGIA50q3WFI4kUFBOgFBKdShqcehFAT+UjkqeyiTShoBzlIWdBKgZlSQWCahxUv5m9YIyyaJeI0qW6QAE6mo+xYChLV50MB42YRrWpFSSp9uQ+QgWThVkaqOfMSak8vQR6GFKMaZ4+acnLRdr0+XSS3Ibgc/WNJszzAdIm8Pj5qUpDCgYO46/tBkrM7FSaks4seXpFNE3Zri5xSCb1t2v1hTJTPmqKEhki5eGuhXmVcGiQ3VyX52hjgEBCOpvBXSOasGwWUCUA9Vbnr0j3MLm8HS1pWVJBqGJHd/tHzwAeULlL9DhH8P58y+VqX2r7fWHcpxMVMKgV3enKzC2whMrCFACwoFmNLxvlI1zLl6luYub2gLopmr2bqxRnTP5pZCQ5q348L5cwoUdCjuHqHH7QXOmFSQgIBTrKitqq2YnkHj1LwwUpKEg+Zq19a9oDrZ1pKhplXEwShMpcqhNVD3eDsIqVMUT5k/q0kOzUqd3j1gciWkFWmu37Xj9MyqY1UkUow/YQDkzqsNkS0lVJrBP7/AEhnhpfkH80EEEu1W9YD4ZwKXWifKWQoAJUHFXsxbneHc3glJlKMuYpJcnQWLC7Air+u8alqzV2BIMpD+VLGxN/nGGYZsgSwdSSD5addoIm5b4aUhKL0a9+e8AZ5wqlCUslLkj4W+fSBcn0HWhbgZAmTgUpABIBJNwD/AJiuk5XqWPOkV+UTCMqKDQ6SOX2g/DuhQL2NIGLo30VGIyiWmpIL9fx4geK5bTlhIowIO1mv3iqE8zEjz0tTpAuZZaJkuirVPUcvzlFN3sXdC7hnEBaFA3YV6Eb9RX5QmmJWlS5SAm6Vvp3DpbsTB+WShKmkhTD61t7vHniSQULRNApq23PxfsYZj22hbdSPWQSJxSUJ/UdVAN/77RW5FKnTApMxWkpJRpp8QatB39oisFnEyRROgE1SFXZQ1ChLWLRZZLip/wDqCZ6EoKwlQKblgyie4EMppHObaIGfgjKxE5JDAlTWcFzQethAWJcplrHw2I5d4qOPctIn+IP6mbnrBIPu49YnsGFeCef+Hoe8QZo0x2F2VnCv6izgKDaWqCoUHUOY6WohgWq1KbcvzlHLsCWwyxLcTCHSRejF+loo8JlakLC/EUdOyiW6Kf135xMk6Kk0tDVR1OVLSl+bC7wrm5ghDzJYC0g6SSoDuoJ+IgfvvBkqR4syYpTf0lqswaj2/wAwkTliECaoEqClsH6AD6vDEnQptWa57mvilKElkvy30jfmzxgvCeKSUkJ8p9TdLDvGeAwYM5gaMSlOzsx7sPrHlM7w56goU1eUVDn8+kL4uxvO0FZTLM6UNRTq1aVBPIVJPd/meUNp8lIAAAZIr22hVKx0uXM+IqWofAhie5agG1ecGHDzZxdtCRYPboeZ6w9SojnHZmJRD0BrT5/494KRkpQgBnNH7vX/ADHvKZQ1aCdRl3PUuQ3SHZTvDpT6oSogww/8s8xWF2NmaEOXBLWFhtDLFS9QDW3rtesBYrBiY6QW1Wr94JToL621oX5Sla1FddIqTZ2sP3iikS0hI7QEEFErwwk/+1L82vHhCZ7WSff7QuUnJ2NhDijhOJb4h6DY840w6ApiAHez7NDfhrIf9atMlSwh3VrCAVU2uCR6ww4sy6VgMUiVh0MZSPOtZ1GYV0JIoEsKAAQ2t0c1qwOTiSklA0/Cw6KegPpGuZTzJ/mISkaTpFNmFTtUwerI5dAUh3BcU+Jy1OUG5XhkrWpCwFJIKajb9j1gKtios24Vz+ZiV6ChISHINQT3eluUWMrDB2ZIvWj3+0c3w4OHxQSkuH7X7RdzlkJcGrPG8Q1IZjC7MFPfpyaP0vDMSCdvyrwPlmJKkpUebQxx2HNDq5bQLQadk9nmDKJQ8NRSpwQHDFttRenpC1GBnKQFFQ0nc7V+4h/issTNISomh1JPK/2j7LltIVvpD13c94XQzdEovCqKvif0jVOBUK094dpw6XoBaPGMazbD5HlGUdSApUghLsGG4LRphliY4qO0CYxbE9Q/1jLLMUUpLM7t8/7w2L2Ll+AGc4LSqrmtR9PnBmZyQuQnTQpSFejsX9CYJzGW6FHcCP2NlJCVJanhq+hh+NVImn3YoyTCmYjSUOqWdIc3BV5QKbH5Rd5jJP8AJXTylj2IcfSIzh+boCzchIV6/wCaxZ5lMPg1YkkClOvXk0Mn2DHYi42wpmpTpLOxdrFPw/vCBeQgLWCsqAJqzPSKHPCSE1O+8YTk/wAsjd771IifNG2mUYH2hdw/NT4pBSvTTTpp5QGIINxvS9Ys8znKKWR8Nq/qp7/4gDJsIhag6RRTewBg/NZ58NKbMSH6aoQkOYBl2FmS0s5UpZ9ADz5iPSsIDIBBeptXc+8NsCfV/kyRCnGDw5hCWAUSSBzau7VhU8ixhQTm6FsuaaBhqBfl02/KQRxNL0SUGboWtagJYaxaqujU9xA01L6V7mnsDGONwxmGQtayWJAGwoD79YTiyqaYWSLixpkGSJw4KiPMoNap794byJmzX22EZImsQLihgyeppK1tUB/lD+9E7sCQmUFlg56C/R7msHyxpDqNNxSkL+HwFDWQHUH7NtDHGzdIUQB5RbnBJmUCYibMAoH7XG47tAOIxCkrCWNRqUoivRIHXvDeeppeoCrOOkJpuaqUtSSzoDA9WJJ9bUMEyrHDxD0Y4TkfylaliiyQzEXv/iDDmbU0GkJuFMMPDmq5qIAqW3NSSS5LwecuG5eNiDJ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4586" name="AutoShape 10" descr="data:image/jpeg;base64,/9j/4AAQSkZJRgABAQAAAQABAAD/2wCEAAkGBhQSERUUExMVFRQWGSAYGBgYGBodHRscHRgaHBoZGxoYHCYeGh8jGhoYHy8gIycpLC0sGh4xNTAqNSYrLCkBCQoKDgwOGg8PGiwkHyQsLCwsLCksLCwsLCwsLCwsLCwsLCwsLCwsLCwsLCwsLCwsLCwsKSwsLCwsLCwsLCwsLP/AABEIAL0BCwMBIgACEQEDEQH/xAAcAAADAQEBAQEBAAAAAAAAAAAEBQYDBwIBAAj/xAA8EAABAgQEBAQFAgUDBQEBAAABAhEAAyExBAUSQQZRYXETIoGRMqGx0fBCwQcjUuHxFBViFjNDcqKCY//EABkBAAMBAQEAAAAAAAAAAAAAAAIDBAEABf/EACYRAAICAgICAwACAwEAAAAAAAABAhEDIRIxIkEEE1EyYRRCUiP/2gAMAwEAAhEDEQA/ALCVl8r9KEU/4j7QfJ00pUQBgJh1gAi1QefSDl4UgkjeBVGyZ+zDSeT/ADgVMkntGsvBEnzH0EFnCAWjaBM8Lg0iulPsI8TzWkFI5R6XIaNo6zCRIFyPesaa6xoFRjNW1444/Y3AoUNSkJJ5kAwrXOCO3JoMViCpxtAawxdRA68oGWgkLcCpC5qwFHsetm6GCMfLTLT5kgklhQEknf8AeAcwloCipAvdj7RlJkzFqExcxyg9qMKfP5RHLNGLphqLZ5GD0h0p0qs+/rz7Q4wRSf5a9JIFSUjf6QNPzBCgXXav4N4F/wBQfP5k6ibuPzanRusDLPrwC4b2G5vMlSwxCavYDau3vCCUmVNX50BkDUSUMFPQAEhj94Dn4x1qUslWigSN6MSe3LoekH4nMZSkuCQAwt8/SChkbWznHY4yyUhKVeROmjMzW6coZZfJCwQNKmuKb2MA4bSpASkeUJcUoeZPOz+vWPWUYrQsgBusVRehDtSHknKEn40IPKg+dOcY42XKSzS0hnskCNV5uLCp5whz7MTUBTN8R77CMyNcRkW7Mk5ihHw2P5vC/P8AiRpJZ+TA29doU5jmDMAlfIBjX1t84UTlv5vECQk6glQfUxLgNS4ZzfbeM+PHi7ByS5dGmYmYZCVoQohT1CdXZ+RN+UJMvyifPLiVMIJqoIUwa7lmjaRxBNlTFqQpKEq+EKYjoPbbaG2A/iXNBImiWpD1KaEbUY1/ePQgsk420H9CvsMw2UhKQELUPN5iLhJFHDsKsDBcqfMUQgTLJvZz35feI3PeIXnLEshKWFTqBVWrgCnryjNOZAIIJKg7lSSQ3Vx1q0dHHJukBP46W7OjZfilpILrYlQbmz77USr3ENs14gUiQpUpRUvSw0+arUKuW171jlk3FJBlplzlAqZhrVckvvR7Q9yLFqwcxSpgSZRIcpJJTQlJINaOC8ZLFJPYtRceyRVjyFALlqcuXCik9b7u8O8JmUtgApTtZRPK7xVYnNMHOWVCdLUo/wBQdt+XPaJ7OcoRWYmZKSijsejUSkPtDlNonliXcWPsj4pJGlAt/USR6aQT7xdYLMErS6mCrFrGjxxbLErQpRk6VAByrSRqH/qSDzG8GYPOcShTgAC+4+paFyimYsrXZ2yTifMEu729INERfBfEAXqE4sugSTQEchs7jnFkl4mkqdFUHyVkTJxjB2qbe1IcYXHuACfNy/OkTOXYjxgWJDWLN+CNlJIYpvUnm5u8RrJukMcf0sAI+hTxP4DGrKGLkOxGwo8HysQwNWr6xQpWAFmaE3LR7mZgAGu8IcwxiQ7R5/1QIBB7R3I4azMWSoszRmuaGvCsYo6mBtfvGcueol9oGUqRqDMHPKtVCkC3URniVCY6dQA3Dhz0brGExS6lNAaUNfUER+RhgmWVCtS59N/Ro82WWc48WPpIEn6JaFtRQFhzcMPcx5zDD6JaRr+KoBsre/IXflePCsp8dOsg6TZJcE/8yBboDC7LSErZKkrYlABLvUhi7MHBF9h0gFgfGmg1KmY4icPESG/UN7Cz22vDDOM18OWnwwmtEuBsL17/AFgTF5HMSvWrQjUQyASqgdyCW226CNMblaUo1TV6mSfDSAWejEl96NC8WNxuD9DZ0/IVYbKSU1dixLXdqN+bRlm2CmSQLkfaKHI5Smch3/G7CEvG+PUlaUpN9vzvFKSSBS2OeG85DJCgS1QxttXnSKWfgRVSVEpuBHNcknK1b0U1PzlX1joGXYhgQrcfS0Z/kcWsftgyxpuwhMgrSxXpH/EV9z9oS8RZKQAZSmNi5c13rHjH50qWWCWSf71MZypi5oBDtGOcnp7ZzgktAqMimBHxA9zbrvE9nWVqw6CQUrSkEVKqXoA0WchZL6iyALfflCviBSDJmACyTbmxpFMJTVVpCVCD7OZ5riMRNTLlkeROrQkEN5yNXewvC7DzJiFUHm2pY+u8UOEyjxLlSTqAL7OCWFGsxhjw1JSMQuUFeIkAnUQPMAzsO7Dme0e7j41aMUF23X4A4DK0z1PNmKkzTctqB5EpcEcqUi44T4aPhK1zJKk/p0jUDTcEAjt3hLmOCTMUNEpv/QkaR0NPtDHhucMObzKg+RYFuYV94Nv/AJYf2xToxx3CXjqWcLJlpUk/9xJICVg8nryteF0zgzGyg/iuN3KiLbvHSeHczw8uUSlBQkqc01VLO5Q+mvNhBeIzGSotqBB5MRXaEfZNPyQE4xyHFccqYVoTNQzsNaUpD9QWrRvaPKsGoLOkq6AuQaMCxPLk3pHU81wElTaFS3TUAsQe4asBYHKtWtS5WlIrqSmhVV6CoSKVI58oCU1diMuFpWmJeEsAlIWZpZZDJUA6WergDWnm9QOkPl5cnSEmg2PxAgUd6gORbm8eJ0qVKAW7pJA8oc7OwHxW25QRk2NUSStKgFksCDqFSzg9GvGOXtE/HVMywshMtY0qBDktS9KV3b9+UVUnMZhSNIdNvah+bwnn4KXMcKSC4YhQ2/OUHYOapCEpRRKQwDCw7wE3yDguJL4JPhpYF33HTaKCRKdId3PSJPxigun/ALYuaUbrsN/SPs/iGbrBQohAIYDfqrm/0jx5ZVCfE9Bx5bLPDYdgUg2r6wLmMxUuUdNxzjRGPCkpW9DX7iBeIZ48Ina8VKScWJrZNJzPETKpEtQ2dJ+uoXgnDT8TYJlkDmFjm7MS7QNkCSoJSCSNIIG14uv9tYCnLkf2joXIbKKROpzBVUMnqQCGJpV4YYWQtKA5BN3f9hBeKy4ykLUkWGovV+lqRPTM4WCp7JNmFOUMa/RfrQzk4iZrZKas7FLju4Zvn2gTO8LNoZhSNX6UuEl6pKg9W69YKyfMgdK1KSC16dPQRrmRXPUdDLLJspPJz8oCUI1/YcOxPmGdzDhtKGKvhCgCNTkAMDzJFd4DzPLhg8KFqI8VI8xNlK5UvdusOsKhRlDxZRQJQcny10/CWc1LCgN4n8TjNc0mY8xIU4BLj67QqcuPY2EbD5+KXiCAo1QPNpNzYpGzAuIT8R4RErQpNFEsWJru5FajnDSZitDTUpK9RdQcUdn7feJTM8x8TWt6BTpFtNSA/MtAyqrMV2WWS5spQAUlg1A1mrU7uKxG8RLM7FFNQlO49CfnR4pMkWTKr5lMljtajfSEOYHRiV7+UsOdSPRnhE5NLQ/HGwvIkhK0p0uHPdyYp8bNBS4o0RiJ4A1EsBvypa8GYjM3lhj5Wru5jy8kZTmpFH1taSKOSmXOSylEhFSB+VsfeGWBMtCTpQSHYE3+VIQ8MT5LHxFpSVBm1CvP1ilwyNadMlSVAFizFhvY8ou4zkk4k+lakDKkGef5aRpHOjm7dqQqzfDKDqQRRgzD1FU1aHGZZ5Kkr8IuNF2Fz/TEnnWYDxEzEHUdOmiiQLl9JAa8bGLl36Eyml0DYvALWlkrShZpq0WDNTSpn2tA+TcPzZK9SVoUsBqUcPUELApQWUCGhhLmrWgEpDivkpVrt+bwH/v6UhThUw0YIHmc0tuzRf8AG+ROPj6EZY3TvZR4ZcoeUpMmb+pKv+2X3C7APz33554rIJiSopQlYAJHncE8izserWMKsmUcXMTMMkiWAoairzVO4FnYD3i2wGYypcqctbJRLOogbU2HW0X/AHNinvTQoy/ALl0CdOo1KFagx5WIbtBSVVKlIXqQCo+WhpYL68rxvl2fy5oKjLZPJ6gfeH4mS/DEwF0kP3Bt7wSy6F8N2iSwsiatSlOEjZnIAez+73ekFrnTEmpJD6bMH2tz2hljsfJSytLVYCxuK02gwSUzEvodxV3tyhHKxktiqShIKSUgkcwAerHtDFeFSqoDdxAs7ApR8JJ5JUX9NX3gvCSiACujizgs96j8tBpgUD/6V1DpBaMMGjTwn2jZMsRnI3gjh03M5i5hTr8OWSBpAoQKD5hz3h9JOgUVWxJdgNyQIj5k0qlhaU13OyauflBMnia8sE+YAONyVNT057xDLHbsq5UqOm4iQg4dKMPOQyk6nupWqr0NL/SOb5zxFiSVSysqSgsxYWo9L+sNUzxLOoOlSa9vvCDEyJkzETAoadRclqsp1AVtcPAOX+3QcFuj7lnE2IQUhGpAZnABOn1Fd4ok8d44kJRORaniSw5OwoA/eM+DcPoxKkg1Mt3PMkk/SKWfgE+PJSQNWlagababdfMYPk1uI1qPTQjk8W5jOBlzVSkJND5GJ3LGot1jcrS6kaipTajpUCSwBoz/AIYZZvg0gSwUp0lfmY1I0qNgO0AYTJxLmyiyR4hKqX0kgV+YvA/dLfICWOLriZ8GLkr0ypssr1r0uNiRcvcPX3j7xXw8iRiFgK8qpetNdLVZix5j1eHWSZOqVjSgJGkKC3qWTpADE8yDT7QB/FNJTMlgmqpZFP8A2/zFGWPhYjG6lQkwC9SQUpQnS6nu7PyrBAdS0+Ul2Ybd/rAeTl5ZqoaQRbod2MNuHUlbh3LOHrdLRJBcnTLMkuPQdlWHUQozEJCU1QQR5hyKWpSIcyQUkhqu/dzQe8dQwElpagRRg3zjm2NlkFYSR5ZivSrxuT+IH+wTlmYTZCQFJcDe/oeUbysJMxcwzAGJdCQKENpJJ2apcnpzhTlmNM4qCyNAVeoPobf5ioyKd4MuaqWStSmAFb8zyHrtE0m14sfiftBmM/h0jwU6lDVctU9Q++9Yk86y2bIGgOZYsWc1Fi8dAwPE0taky1eUsTU3IqWO8fcwmS5yQlu3cwzjBxuI+GSafkQ+AUiXL8xBLP8Af6fOGuS51OSdctpXkIClCiga1Bo+4eB8w4dDKepPvAOmYsKSv/xtbe7auwr6CJ6rfTBywjJtjZbO63UpQoSd6kkncdjvH7A5R5wVKTpPy5/LeMJk9WkOHQA/+N7Qfi5qE4cgpJCv1Cg6V3/OsMXWiJwp1RhnWJlN/JsHCtNHYcztEziZy1BRCGBSoD+qymoOZH1gqXhErLIBol1KLs7fOthvAmBxKpk9pZMw7k0ZhS1mHLrDYzf8kBkw8XQ54Yz0SJYlkHUQCXHU6ndjuLRjxDxWJRmyUuszhLsaJAWSSdi7tCXiyRPlzEk1JJAuxcjfYwtQgKRMXNcLU9e1tPQRdjm5QUmTSjxdF5w9OV4aXJrsB+bNFNlmeykyEoK1EoJCqUFSEh+w25xz/h3PVLZMsMUpAKlElIYNQN63gvKD/MKVO9dT3d7e7n1MMs6ilLzVKXqv5Ug7Vvy2itySaTJu7FvnvCHIcPL8UAguGFTte35vDfFyhKWVA6UkeYD9R2fs0d0Z2OJsoLSWvyhXK1a9wB6vGmX4ku/yhtMki8anZplLUGj2mSSHj4gVglM0/wBJjTD+aMkLlSDUKApXmKht2ikyjhBCUTJkweGoN4RXVvNRTPuG94gBj1IUFILKSXfqLd4t5XEP+s0lylgEt13I6W+ULqlbCb/Bxg50hGIacWLaki46d2Z/SEilhWJmaCSHuTXt6Q1zPK/5IKPjAcWr67UJ94lpGKUJh2LMe7ty6xLmha8SjBJ8tlhhZfhYgLGoeRLFqWqO7v7w2k5n4uJlEA+VCwCd3KH+kC6FicE+VigKqSLFQNo8SkrlYmWtatSFJXVyWYiA2kM7Y24jzKXKRLXNPlCqjcjSqw3iH4h/iEpa0rw8vwkpToGtibk6gAWHLe0IeLuJjjcW6XEtPlQOguo9VGvsI6P/AA84CSlCcTPTqmKGpCSHCRsog/q3HLvazHgXbJZ5JXSEWUZznU7zSguYmlTKQEn/APSgl/QxrxJg8xmqROxeG0JlpYqlspOlySSylafUtSOu4bEBNFbQTNIUlqEEMx3FqjlDmk1QHXZxbK1BCiAXSsEgizkG4hpwyNISQ9Qz+n7NH7OuHf8ARTVywHkzEqVKeulhVD/8SR3BT1g/h7AqXKlhJS6km+zEU9YhjFwm0VTfJJj4K0oL129gI59g8t8WfNUKJ8QmnRT/AN4ucSfDSUqqXL+v7RNZPO8PxDQgKJr3v7CI8+WrQ+ELaHuX5QnQELFjR+tT6mF+dZSZanlnTr8p3FTdvzePOS58FlapqtJCqA25U9XjbPc5lkp0HUAdv2MLfFR/sfKMlKgH/ZSzEOWAcO4LuG6uT7wAMcqVjlSVhSUMDLCvSr+8V2V4hK5aFKoSsPbc0b3aI3+JB1YqV4RB0pUCRXzCpS45AQzElVm83dMPzzEMAUna3OMsowyxKXNWUjWGKbqD7n0YX9oRyJuqUpZWz+Xkxa1YwwGeLHlUCEnciqqUFOhgqtt0MfXZRHGSdKmnAmyUkEqUdiAdnp6QvzNSdASaE2HLr3aFcjCrVifF8NYagS2wFzWnXvDpGDQDqXKmkmqR5W+SnvV/lASjT0ZGnuR5kMZYl1qKsKvYUvYCPEqdLwaiRdQAfrv2G0DZnidBCpYWkpuwrUsKg/eM8vzH+qWVqei1ABoxNxVg/TydoIzjAzcWpMxwlSLD8tcxMf8AT+JXOCDrU5Z3fY1pagi2y/GqdZUkkbkbVigwEqUQ6FHW1T32ENx/KcV5gZPjQfT2QmXYdUpCf5agxBYhn0kOD+coY4cfzxOGtlAlTjkQ17Q6xKbuoludXFBWlbD2gWYC7lR03Z2D9rRQvkx9E/8AhTGGXY0+KFSylLM7nv0EUUzHeIpIULOzEMo9N3A6bxGAIJ+Ig839i5gnEy8TKCDLX4gvpUHKXHmbnSvvDVlsVP40olcvMUShrWoAAWDPtRnrcQyy/O5c5LpWOoJDj0jm0hIUvzq1fqWq79H5P+UihySRLQ4GlJSakD4qPTeFRzycqSMliSWyxGMS71LcoITmQ/pV7D7xPJx6dnJ7fm0FCc/9XolX2i1MnaP53xOSkyxMAoSzvya45dYzw04SQFAlzfs9veK7ifDS5MtMpIolwB3LuYjpDahqS6dxzHLpCpO9MyWi6k5siXJC1qoQ4F37CFUtKJkwFBdKvM/7N6NWAhLTipgABTLHlADdvSnWKGZw8ZCUkKJTYDvaIVFxj/Y7HJuQ6lpKloAWC6GtappeB+KZJw+GmL1EkSVJHQrWhLjl8Ua5ZggFSviqCbtZSR+8ef4k4TTglXYlIv8A8xD4LlVjZ6RCcGZcJk+Wkh9RA7DVX7R/SYWnSKNHA+BMO2Mld/3juC6in+Y9H0efDbbM501qxnh57BSgSHrAs7EDSawNhMSPDKXJ00reJJ/yux6foA42nleH81ShaVA8v0qHYpUY9cBIBSkEsQ/r+VgPPlPKWHpoKgOoYx+4PxQCUEGp1fIj7wnHO57GV4FDxFhAkHq5p339453il6fESbEkGv27x0nHzNQAVUl/akclz/HaZsxNgVFLMHuefLnEmbD/AOrrot+O3KkIsZiVII8xPmZ+j/5imy/EBQCXcgEEctRcU5tEoJL/ABVb8eHuVgyyJwuXcbdPlGZoxpWVTl5MY5hOUpGirAux2I3IMHzZSimV4SNQTU62F01p0ePuMzRAQHAB6tAysy0AqDHta1onSQFqxQnh5aphUVMl30aXAq7CGeX5amQrUAArncjtyhHg85m6ysrNSwQA/YDlG+Y5nMHmmoWEAhyCH/DZ4palajYM6iUk7NZaRVV6X35F+sYnGOaP+fb945//ALmD8T1U45doMl8TLSwIpbrXesG8MxMssY+ytRKCial2ekZ4RYCtJLt+esLJfEKFJ8txR36dbR+GMTRVX3rCHF+0HHIn7KvDKANqb9ekbpyiVMLhSknkk/vE4rN0gODQj1Hv+0GYTiCWAoaiD1tTqKQmSfGkHyfY7xHD8tv+6sNdyDARyCUTWcr3iezPiUktLcjdVa/KGHD2aJmUc6wnUoDoSO1KQcMckrYayT9MYryDwzpUVHk39oMWDQuEgUcn0gTMc1SCA5BI0vs4q8DTceJywkqKgn1dhfvD06CcMktyG2HAmEghKiLqa8N8mkI0EAMAotce8T+RqCZp3J+XJ4aZNjETFFJbUSaks/pZ4qxyJcuNpD6bOlywSVS0sLktDKTLUpIIsQ4q37wpm4ZCQwSl2vSkaYacsJAKrciP7RXZA02cp4ylEJRdSyWD7JAP+HvaItOEmeJoKas/tUn2jpeaZLNmLUVpZh5Aku3mDv3YRNL0FWnS9W1cmN/zYQuUuPYLVjHh7LAgpcDnDPOceDiJct+rdh9XIgXCF/D0qSQksa8j9mgCZixMzAmwSGHyeJpdD8K2UiZx8aUhmZBP/wBD7QP/ABNxGnBSwf1zUj2dX7QXLrjEJpSW9ub0hZ/FmcThJAIb+cK//hUUYo1R2WVpgHB0xKcWjWkgXBAqRt6U+UdCxGfBC9CBqJ9KczHNMimNPQp//ECO5cw0yfipalTECRrZbKWSwuxYX2gsmSW1EhhotcTmOsOpICt2Jr6QrkZhpm6VAgLDJOxZ6XvGc7NnAASXtWgp1N/R4nM+TMnDUhWlSdh+x27tEEI5Z5OUnofaSKLOC8qaHqlBMD8HJcpLWf0+GJWVxPO8FUua5UQzkC3eKvgCc8l/6lkDsG+/yh8YNT2goZIyTUXZZ5mNOg/PuP7RyHiqU88ENVyfzvHW84W0tPf9jHJs4xKVKlqBBu/yeNz6kV/HnwqQnwWG1Ka5b89oN4rw3+nVLlpnFQKAsNRnsKHvA+IzhEmqUu7b+9d7wixGKM2ZqIc7DYDYdhC8UJTlyfRzzJNtIaYXEOl1EqPv2EW2Lx2GGD1EpqACm5dwGYfSObGYoJSEpLk358hBWFy0qSwczCvZmex+dmgc3xVNpt1sRylC2vZliph8QqQSNxs3QQ4mYRU3CJWuc5YliaMHvzUYPxnD6pWHCT5lm4YU5kG9hEucuKCLkklw1uRB3hzjdeqAjklHvZ+VJSiWy31GqUj6/nKM1yCVUfSQ4NeUGFMxSklSHcMl3sB7wUZA+AuNNL0d3dhyrBufHsW1y2wlXD6BJQp2USxOx5Qwk5F4YdTKbe3ygPLsGtemWVln1VDdYrJCdZYmw2jz8+dp0mV4INsnP+m1TVEpT5en59IaYPhxMossDVdNzVopsBNQlLb9utx0ePysagqAewq5/YesQwyZsza6iXfWydVhFEF06QDQkXPTnH3L8OEq1S7/AAqILON/pFbiMTL8LUU9qUan1iUx2KSD/KSbMweK/qUfYeGMZdmq5co/ERQvHnDYyUokIlgjmaV7CBf+npkzwypwhQcpTdttSuZu1WDWjfH4USRoSKn4Uh/c/m0HDFT12UOcF0z7mOaKlkeHpD7NTqeceJecqHmKUg3JSHD86uBA2LR4aQyXUvch25luf3j1luDQlAUCtajUqVv7EW9YrWKadE0vl4n6L7KMT4qEqCixSKDtYtB6cOn+hHqA/wAxEjl+aiWko86a7Mw7V/aHiMzSQ/ir/wDoRXG62eXOS5OhRxTOmDDrMp3UQlxsNz+0ROGCUqOou1+rUp3MVmd5ipOHCJYJUunYP/eI0IUDWoB5XJsG/aJcjsXE3IZK5mp0kEqTsKMB9IS5bjtC9RGonreCZkmYQoOxsQFHe4VAiMqTqDApU/lrb8/NoJRtUwlrZ0bK8aJk+WtQ0k+WvRA37/WAP4tp1YeSP/7N/wDColMVxBME5CpqTpQoBwWYBgSQHq4eM+LuL04pCZcsFkrCnIuWIdvWKIRaqwZSTWh5/D1Hj4lUsgH+QkgFqaVEb71EXWM4fMtJUmWwuVN9o5RwBxCjC43xJq9EtSCk0JuQQKVFd22juKc41ShMlkqSQCkgOCDvTaG0hVEVj0qEpw9Dvt0+kIMRPKQrm348VeMzF9QIetQ1j22oXiRzCYFrINAeZvE8ou7BlLVAasQPDUs0DNXmYoOHc/k4fDkEkHVqHkUXcigLN6xOYrGytctOoKCVAqCWIZiKt7RUZhkpmSnkhImUYbH2+sdwctnYorEn/ZSZpxhgV4ciZOJCk/8AjSpRS4/42Ijk+YrH6ARLBIQ7uQ9CQbPDOTLnIWqWtGmYbClRZx/U3R4fYfh+ZPLK0JLP5g3uQC8Dl32PhK1Xomch4T/1LTJqiEE0SLlr3tDeX/DhA8xWT02homUvDAJWjSCaK2cvv7xO5zxiuWpSAlTvpr/a8TrLJy4pFDh43Y7GRy1AjysKMw/LQyyPhqVJUFJQO1WtcA2MTWUz5oSDMBSoh9rbWhzh87UUBO6nCW3qziG48kX4sCcHVjrFoStRawBa1IT4rDooWtTb1j7iMWqWgAJ1Lrc99+0LhiF6bNVn27tHZM8I6YtQZt/pEqJp+kgHeFeDyl7ihNIdDLV6fsTDPAyClCUkXLHt09WrHn5fkqS0MWMWTcvCE6h8TN7R4yzUXDdzDxeC0OlTD53hpleTIBJfzM5Ty9t4lxqU2b9vF0icmSTp/lnUdnt8jzhjk2VEKea2o1LO3YQXmOUJcqQkJWlma1/hLXeN8ZjxIllanCRct1iuGPjofP5UnCguetLNpfatPeE03FsvSEhQtpFB0gnLp6MQCsHUgGnX7iE2fcQS5M0pAZSU6tmYCgp2+sULHJi8aVW2FZxnwkyGYGaSyUuA5Jo/Icz3hfgMomrPiTl+IL6dIAvQA3YF9/SJ+cRPJmzVATU/zCm24Glugp351h5L4m8XCJlSkhMxUzQmtQhIQpUwhrEKZuZj1cWBRRDm+U5PjHSNc8nJKQlCCpQr5R8v7x8ywJACVS1UrUUHYcoyOVTNRBZIeh5fvHgYaYklKlF3oq4ME4piE3+jrC4OWTUM379Y2mZZXykBO1DAWGkTHZ/tDBKiKEse4+0A9MNNk9muOKvKhITpFDzru3YQhzXLQJaplQoIJQQaBg79S8McVNTqWdzWu1LGJvE8WpGHXKBKln4CLIYijm4LP6iEcLKboFwWEmmQszFeCm+oguQdtPtW8B4LN/MkrLKSAlNHFAzkc+sB4rPJsxAQtZUBYm/qd+VYxw0rUCB8T/KsOjHYqT0F47FlZ0pLg3PPf2jOXlalh0A9o2ThPDJ1UMHZVnaEC3eH6rYCf4JJmAWFaSkgwykZVPCXTMUkbAFQv0FoOl5wJk5wBpsHg6bjQaN+1IykMbEsrBYlKikTVB6khRv13eCMFw+VKeaslruXf1MHJxZCyBU1tWnpaPaZ6qgJcitO1LQMqSMjsEzTChAaW1Q9B3HKtopeDuM0hKZU5bLbSCdxsD9IgVZyvU5FK05P/eA52JKnJgbCbtHaM8yoYhB0kFVweR2IOx6wVwd4xSqXNHnlN56MoH4SXPcWuDEDwfxqUES5xfZKifkYpsyxClJ8aUWXLrQs6XGtCuYN+7QEoKS2BGTg79F9iMImaghWgg3BIrHO+JeFDImpnp80oEOD+nkx5PY7RW5RO1SwQ5oCxvUO3Q1h9LwCJ8kpLEKoQRVtx0O/SI3C3rsrjKtnCpi1Kmq1OFE0SHYhrD0HrDDL1heIlpBOhJ1B7gO/zLfOGHG3C8zBzEzU1lpYBRaxoQoe9YHwWKTLJWEOlQd+nIczqjoR6G/yTRRZstOqgdLD56m632gLCydesOavpPa3zEecPjNSqAlPw1PVz0vHjCYcgawaXb38sIywTlbFLSG2VYrUjzH05fhh1luN0FlAKT6XfmekTWBmhKksHG4MPBO1LARsK+rViD6qdpmuQNLnmZNUVMFEn5WHUCG+Awik/D8RFSTZ323MI04dXiJA5/jd4fYXMyrSlCCaOVEs53aDx462xDjW2HDChJfc7ufn84huOTiJhV4eo4dglQA61JYuxoa8tt7fxNbg0Ap3b+8K8fjTLPlAIFCmlR6x6EPF2NWPktkL4vhp0gsU2Cn70Ygg29YznzUrmyytOspSdbCpDlgdnHm7xvluTqZyHXqUo6uYJBBeogjKJegTZs2WAVMEgEKCgapCWvv69YvxSUyPLcFSPkpMpcsshklQQlRs70BYuCQbH3rBeFy9MvEpJlkAp8pudRa525cmDQPmUqdNA1J8OVqQdITsN1VJ+givxA+AirBna7RbXFUQt2zCbN0vpDk2ew5nvWPiJ6mAKU96/SP02YkCvr6x6SwBL2gAn0GYSlSbQQnEp3EJpeYJKtINAPmIL19IFxNUmjhubZ7MmAJbQDVQB+I/bpCiP142GHJUEAVtYv6wqqLj7JwpX8Icw1wSDIUROQU6v1bDu20PcGmXIQk0SrcfvGhxKJ2sHSQBbdnofXnGXYpyMZmBJS5+FnG4I2YwLJyUTDpYOeQ93giVhFSnXJWQgmqTVI7Cx+UZYXFTZaytkqJoK/Z/YwHkjYyiMpnCydAIUyhYhvcBo9YLhTxA5UoqetAxpu8eE55OPlVKZJqCA9ILwOZjUl0LDKqC9OR6xnNrsb4tG0vglKCSVAatm/PpBH+xokhkvpKXI2NLsI/Y3OpIJ83m6vTp1jNeeq8NShLUQOdLcgamOb5dnJKIKeHEafhHm6CEashT4xAAZ9LbdIMHFBUWShTtUFw3pGykzCtISP1Of7RitaRrcaJ7P+H/AAQFDe472MGcP54pBCVFwKEHdP3ioxaEzUsoVd/x4kczy7wZiSk6rO+0UxiqpnJJo6VwviwiYEEeRQdJs1Kd6U9IoxNMqZqBdKjZw0c7kTdcn+lUuxB/N9oxXxSqYNJRr3cq0htIIDu+9oD6VNWnQmGVxuNHZ5sqViJWiYlJCwxSWfqI4ZxRgTl+LVJUCqUqqeqSxBBs4IIMHYjj/GpQZUqRKQlgaEqW2x1OKW26QdxHh5uNwKVTUp8eWXBS/KoL3dvx454vY9ZOLM8hnIIR/SrcNdwK8t78o/ZplJkmWXdMxJIHLStQY7biIHKM1mSjclDuU8+vSK6fxN4qE6k6SlBZqt6b1EQ54+NDIy5Oxjk84E6iGALH2+7Q2wS1ywovYkGgsSGB63r2jLhjDyZiQFFyoCg50P1Bg/HZWZYCUOAVfCLD8pTnHmvE0uQ3TZ9y1BUtJZ2f1YNbo8NMymzNeiRplsPMoCp59hbvHlEsS0gJICqMGJLPU07H3hdg82UZq1KAZ9LAMbAPXsIuxQ4woBu2Y4rHT0TAgrqSAV6Q7EirWMEzUgq1LBJIU7dLiPmfTghOtdGIA50q3WFI4kUFBOgFBKdShqcehFAT+UjkqeyiTShoBzlIWdBKgZlSQWCahxUv5m9YIyyaJeI0qW6QAE6mo+xYChLV50MB42YRrWpFSSp9uQ+QgWThVkaqOfMSak8vQR6GFKMaZ4+acnLRdr0+XSS3Ibgc/WNJszzAdIm8Pj5qUpDCgYO46/tBkrM7FSaks4seXpFNE3Zri5xSCb1t2v1hTJTPmqKEhki5eGuhXmVcGiQ3VyX52hjgEBCOpvBXSOasGwWUCUA9Vbnr0j3MLm8HS1pWVJBqGJHd/tHzwAeULlL9DhH8P58y+VqX2r7fWHcpxMVMKgV3enKzC2whMrCFACwoFmNLxvlI1zLl6luYub2gLopmr2bqxRnTP5pZCQ5q348L5cwoUdCjuHqHH7QXOmFSQgIBTrKitqq2YnkHj1LwwUpKEg+Zq19a9oDrZ1pKhplXEwShMpcqhNVD3eDsIqVMUT5k/q0kOzUqd3j1gciWkFWmu37Xj9MyqY1UkUow/YQDkzqsNkS0lVJrBP7/AEhnhpfkH80EEEu1W9YD4ZwKXWifKWQoAJUHFXsxbneHc3glJlKMuYpJcnQWLC7Air+u8alqzV2BIMpD+VLGxN/nGGYZsgSwdSSD5addoIm5b4aUhKL0a9+e8AZ5wqlCUslLkj4W+fSBcn0HWhbgZAmTgUpABIBJNwD/AJiuk5XqWPOkV+UTCMqKDQ6SOX2g/DuhQL2NIGLo30VGIyiWmpIL9fx4geK5bTlhIowIO1mv3iqE8zEjz0tTpAuZZaJkuirVPUcvzlFN3sXdC7hnEBaFA3YV6Eb9RX5QmmJWlS5SAm6Vvp3DpbsTB+WShKmkhTD61t7vHniSQULRNApq23PxfsYZj22hbdSPWQSJxSUJ/UdVAN/77RW5FKnTApMxWkpJRpp8QatB39oisFnEyRROgE1SFXZQ1ChLWLRZZLip/wDqCZ6EoKwlQKblgyie4EMppHObaIGfgjKxE5JDAlTWcFzQethAWJcplrHw2I5d4qOPctIn+IP6mbnrBIPu49YnsGFeCef+Hoe8QZo0x2F2VnCv6izgKDaWqCoUHUOY6WohgWq1KbcvzlHLsCWwyxLcTCHSRejF+loo8JlakLC/EUdOyiW6Kf135xMk6Kk0tDVR1OVLSl+bC7wrm5ghDzJYC0g6SSoDuoJ+IgfvvBkqR4syYpTf0lqswaj2/wAwkTliECaoEqClsH6AD6vDEnQptWa57mvilKElkvy30jfmzxgvCeKSUkJ8p9TdLDvGeAwYM5gaMSlOzsx7sPrHlM7w56goU1eUVDn8+kL4uxvO0FZTLM6UNRTq1aVBPIVJPd/meUNp8lIAAAZIr22hVKx0uXM+IqWofAhie5agG1ecGHDzZxdtCRYPboeZ6w9SojnHZmJRD0BrT5/494KRkpQgBnNH7vX/ADHvKZQ1aCdRl3PUuQ3SHZTvDpT6oSogww/8s8xWF2NmaEOXBLWFhtDLFS9QDW3rtesBYrBiY6QW1Wr94JToL621oX5Sla1FddIqTZ2sP3iikS0hI7QEEFErwwk/+1L82vHhCZ7WSff7QuUnJ2NhDijhOJb4h6DY840w6ApiAHez7NDfhrIf9atMlSwh3VrCAVU2uCR6ww4sy6VgMUiVh0MZSPOtZ1GYV0JIoEsKAAQ2t0c1qwOTiSklA0/Cw6KegPpGuZTzJ/mISkaTpFNmFTtUwerI5dAUh3BcU+Jy1OUG5XhkrWpCwFJIKajb9j1gKtios24Vz+ZiV6ChISHINQT3eluUWMrDB2ZIvWj3+0c3w4OHxQSkuH7X7RdzlkJcGrPG8Q1IZjC7MFPfpyaP0vDMSCdvyrwPlmJKkpUebQxx2HNDq5bQLQadk9nmDKJQ8NRSpwQHDFttRenpC1GBnKQFFQ0nc7V+4h/issTNISomh1JPK/2j7LltIVvpD13c94XQzdEovCqKvif0jVOBUK094dpw6XoBaPGMazbD5HlGUdSApUghLsGG4LRphliY4qO0CYxbE9Q/1jLLMUUpLM7t8/7w2L2Ll+AGc4LSqrmtR9PnBmZyQuQnTQpSFejsX9CYJzGW6FHcCP2NlJCVJanhq+hh+NVImn3YoyTCmYjSUOqWdIc3BV5QKbH5Rd5jJP8AJXTylj2IcfSIzh+boCzchIV6/wCaxZ5lMPg1YkkClOvXk0Mn2DHYi42wpmpTpLOxdrFPw/vCBeQgLWCsqAJqzPSKHPCSE1O+8YTk/wAsjd771IifNG2mUYH2hdw/NT4pBSvTTTpp5QGIINxvS9Ys8znKKWR8Nq/qp7/4gDJsIhag6RRTewBg/NZ58NKbMSH6aoQkOYBl2FmS0s5UpZ9ADz5iPSsIDIBBeptXc+8NsCfV/kyRCnGDw5hCWAUSSBzau7VhU8ixhQTm6FsuaaBhqBfl02/KQRxNL0SUGboWtagJYaxaqujU9xA01L6V7mnsDGONwxmGQtayWJAGwoD79YTiyqaYWSLixpkGSJw4KiPMoNap794byJmzX22EZImsQLihgyeppK1tUB/lD+9E7sCQmUFlg56C/R7msHyxpDqNNxSkL+HwFDWQHUH7NtDHGzdIUQB5RbnBJmUCYibMAoH7XG47tAOIxCkrCWNRqUoivRIHXvDeeppeoCrOOkJpuaqUtSSzoDA9WJJ9bUMEyrHDxD0Y4TkfylaliiyQzEXv/iDDmbU0GkJuFMMPDmq5qIAqW3NSSS5LwecuG5eNiDJ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24587" name="Picture 11" descr="C:\Users\User\Desktop\New folder\1.jpg"/>
          <p:cNvPicPr>
            <a:picLocks noChangeAspect="1" noChangeArrowheads="1"/>
          </p:cNvPicPr>
          <p:nvPr/>
        </p:nvPicPr>
        <p:blipFill>
          <a:blip r:embed="rId2" cstate="print"/>
          <a:srcRect/>
          <a:stretch>
            <a:fillRect/>
          </a:stretch>
        </p:blipFill>
        <p:spPr bwMode="auto">
          <a:xfrm>
            <a:off x="0" y="1828800"/>
            <a:ext cx="2971800" cy="2133600"/>
          </a:xfrm>
          <a:prstGeom prst="rect">
            <a:avLst/>
          </a:prstGeom>
          <a:ln>
            <a:noFill/>
          </a:ln>
          <a:effectLst>
            <a:softEdge rad="112500"/>
          </a:effectLst>
        </p:spPr>
      </p:pic>
      <p:pic>
        <p:nvPicPr>
          <p:cNvPr id="24588" name="Picture 12" descr="C:\Users\User\Desktop\New folder\6.jpg"/>
          <p:cNvPicPr>
            <a:picLocks noChangeAspect="1" noChangeArrowheads="1"/>
          </p:cNvPicPr>
          <p:nvPr/>
        </p:nvPicPr>
        <p:blipFill>
          <a:blip r:embed="rId3" cstate="print"/>
          <a:srcRect/>
          <a:stretch>
            <a:fillRect/>
          </a:stretch>
        </p:blipFill>
        <p:spPr bwMode="auto">
          <a:xfrm>
            <a:off x="6058976" y="1828800"/>
            <a:ext cx="3085024" cy="2209800"/>
          </a:xfrm>
          <a:prstGeom prst="rect">
            <a:avLst/>
          </a:prstGeom>
          <a:ln>
            <a:noFill/>
          </a:ln>
          <a:effectLst>
            <a:softEdge rad="112500"/>
          </a:effectLst>
        </p:spPr>
      </p:pic>
      <p:pic>
        <p:nvPicPr>
          <p:cNvPr id="24589" name="Picture 13" descr="C:\Users\User\Desktop\New folder\9.jpg"/>
          <p:cNvPicPr>
            <a:picLocks noChangeAspect="1" noChangeArrowheads="1"/>
          </p:cNvPicPr>
          <p:nvPr/>
        </p:nvPicPr>
        <p:blipFill>
          <a:blip r:embed="rId4" cstate="print"/>
          <a:srcRect/>
          <a:stretch>
            <a:fillRect/>
          </a:stretch>
        </p:blipFill>
        <p:spPr bwMode="auto">
          <a:xfrm>
            <a:off x="0" y="4038600"/>
            <a:ext cx="2997200" cy="2247900"/>
          </a:xfrm>
          <a:prstGeom prst="rect">
            <a:avLst/>
          </a:prstGeom>
          <a:ln>
            <a:noFill/>
          </a:ln>
          <a:effectLst>
            <a:softEdge rad="112500"/>
          </a:effectLst>
        </p:spPr>
      </p:pic>
      <p:pic>
        <p:nvPicPr>
          <p:cNvPr id="24590" name="Picture 14" descr="C:\Users\User\Desktop\New folder\5.jpg"/>
          <p:cNvPicPr>
            <a:picLocks noChangeAspect="1" noChangeArrowheads="1"/>
          </p:cNvPicPr>
          <p:nvPr/>
        </p:nvPicPr>
        <p:blipFill>
          <a:blip r:embed="rId5" cstate="print"/>
          <a:srcRect/>
          <a:stretch>
            <a:fillRect/>
          </a:stretch>
        </p:blipFill>
        <p:spPr bwMode="auto">
          <a:xfrm>
            <a:off x="6019800" y="4093030"/>
            <a:ext cx="3124200" cy="2231572"/>
          </a:xfrm>
          <a:prstGeom prst="rect">
            <a:avLst/>
          </a:prstGeom>
          <a:ln>
            <a:noFill/>
          </a:ln>
          <a:effectLst>
            <a:softEdge rad="112500"/>
          </a:effectLst>
        </p:spPr>
      </p:pic>
      <p:pic>
        <p:nvPicPr>
          <p:cNvPr id="24591" name="Picture 15" descr="C:\Users\User\Desktop\New folder\7.jpg"/>
          <p:cNvPicPr>
            <a:picLocks noChangeAspect="1" noChangeArrowheads="1"/>
          </p:cNvPicPr>
          <p:nvPr/>
        </p:nvPicPr>
        <p:blipFill>
          <a:blip r:embed="rId6" cstate="print"/>
          <a:srcRect/>
          <a:stretch>
            <a:fillRect/>
          </a:stretch>
        </p:blipFill>
        <p:spPr bwMode="auto">
          <a:xfrm>
            <a:off x="3048000" y="2153169"/>
            <a:ext cx="2971800" cy="2266431"/>
          </a:xfrm>
          <a:prstGeom prst="rect">
            <a:avLst/>
          </a:prstGeom>
          <a:ln>
            <a:noFill/>
          </a:ln>
          <a:effectLst>
            <a:softEdge rad="112500"/>
          </a:effectLst>
        </p:spPr>
      </p:pic>
      <p:pic>
        <p:nvPicPr>
          <p:cNvPr id="24592" name="Picture 16" descr="C:\Users\User\Desktop\New folder\8.jpg"/>
          <p:cNvPicPr>
            <a:picLocks noChangeAspect="1" noChangeArrowheads="1"/>
          </p:cNvPicPr>
          <p:nvPr/>
        </p:nvPicPr>
        <p:blipFill>
          <a:blip r:embed="rId7" cstate="print"/>
          <a:srcRect/>
          <a:stretch>
            <a:fillRect/>
          </a:stretch>
        </p:blipFill>
        <p:spPr bwMode="auto">
          <a:xfrm>
            <a:off x="3048000" y="4419600"/>
            <a:ext cx="2990944" cy="2438401"/>
          </a:xfrm>
          <a:prstGeom prst="rect">
            <a:avLst/>
          </a:prstGeom>
          <a:ln>
            <a:noFill/>
          </a:ln>
          <a:effectLst>
            <a:softEdge rad="112500"/>
          </a:effectLst>
        </p:spPr>
      </p:pic>
    </p:spTree>
  </p:cSld>
  <p:clrMapOvr>
    <a:masterClrMapping/>
  </p:clrMapOvr>
  <p:transition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6148" name="Picture 8" descr="musala00"/>
          <p:cNvPicPr>
            <a:picLocks noChangeAspect="1" noChangeArrowheads="1"/>
          </p:cNvPicPr>
          <p:nvPr/>
        </p:nvPicPr>
        <p:blipFill>
          <a:blip r:embed="rId2" cstate="print"/>
          <a:srcRect/>
          <a:stretch>
            <a:fillRect/>
          </a:stretch>
        </p:blipFill>
        <p:spPr bwMode="auto">
          <a:xfrm>
            <a:off x="0" y="0"/>
            <a:ext cx="3657600" cy="2819400"/>
          </a:xfrm>
          <a:prstGeom prst="rect">
            <a:avLst/>
          </a:prstGeom>
          <a:ln>
            <a:noFill/>
          </a:ln>
          <a:effectLst>
            <a:softEdge rad="112500"/>
          </a:effectLst>
        </p:spPr>
      </p:pic>
      <p:pic>
        <p:nvPicPr>
          <p:cNvPr id="6150" name="Picture 5" descr="more2"/>
          <p:cNvPicPr>
            <a:picLocks noChangeAspect="1" noChangeArrowheads="1"/>
          </p:cNvPicPr>
          <p:nvPr/>
        </p:nvPicPr>
        <p:blipFill>
          <a:blip r:embed="rId3" cstate="print"/>
          <a:srcRect/>
          <a:stretch>
            <a:fillRect/>
          </a:stretch>
        </p:blipFill>
        <p:spPr bwMode="auto">
          <a:xfrm>
            <a:off x="5410200" y="4067175"/>
            <a:ext cx="3733800" cy="2790825"/>
          </a:xfrm>
          <a:prstGeom prst="rect">
            <a:avLst/>
          </a:prstGeom>
          <a:ln>
            <a:noFill/>
          </a:ln>
          <a:effectLst>
            <a:softEdge rad="112500"/>
          </a:effectLst>
        </p:spPr>
      </p:pic>
      <p:pic>
        <p:nvPicPr>
          <p:cNvPr id="6151" name="Picture 7" descr="114500366732567"/>
          <p:cNvPicPr>
            <a:picLocks noChangeAspect="1" noChangeArrowheads="1"/>
          </p:cNvPicPr>
          <p:nvPr/>
        </p:nvPicPr>
        <p:blipFill>
          <a:blip r:embed="rId4" cstate="print"/>
          <a:srcRect/>
          <a:stretch>
            <a:fillRect/>
          </a:stretch>
        </p:blipFill>
        <p:spPr bwMode="auto">
          <a:xfrm>
            <a:off x="6248401" y="0"/>
            <a:ext cx="2895600" cy="2250714"/>
          </a:xfrm>
          <a:prstGeom prst="rect">
            <a:avLst/>
          </a:prstGeom>
          <a:ln>
            <a:noFill/>
          </a:ln>
          <a:effectLst>
            <a:softEdge rad="112500"/>
          </a:effectLst>
        </p:spPr>
      </p:pic>
      <p:pic>
        <p:nvPicPr>
          <p:cNvPr id="6152" name="Picture 9" descr="Waterfall"/>
          <p:cNvPicPr>
            <a:picLocks noChangeAspect="1" noChangeArrowheads="1"/>
          </p:cNvPicPr>
          <p:nvPr/>
        </p:nvPicPr>
        <p:blipFill>
          <a:blip r:embed="rId5" cstate="print"/>
          <a:srcRect/>
          <a:stretch>
            <a:fillRect/>
          </a:stretch>
        </p:blipFill>
        <p:spPr bwMode="auto">
          <a:xfrm>
            <a:off x="0" y="2743200"/>
            <a:ext cx="2927350" cy="4114800"/>
          </a:xfrm>
          <a:prstGeom prst="rect">
            <a:avLst/>
          </a:prstGeom>
          <a:ln>
            <a:noFill/>
          </a:ln>
          <a:effectLst>
            <a:softEdge rad="112500"/>
          </a:effectLst>
        </p:spPr>
      </p:pic>
      <p:pic>
        <p:nvPicPr>
          <p:cNvPr id="6153" name="Picture 11" descr="14153"/>
          <p:cNvPicPr>
            <a:picLocks noChangeAspect="1" noChangeArrowheads="1"/>
          </p:cNvPicPr>
          <p:nvPr/>
        </p:nvPicPr>
        <p:blipFill>
          <a:blip r:embed="rId6" cstate="print"/>
          <a:srcRect/>
          <a:stretch>
            <a:fillRect/>
          </a:stretch>
        </p:blipFill>
        <p:spPr bwMode="auto">
          <a:xfrm>
            <a:off x="6248400" y="2133600"/>
            <a:ext cx="2895600" cy="1981200"/>
          </a:xfrm>
          <a:prstGeom prst="rect">
            <a:avLst/>
          </a:prstGeom>
          <a:ln>
            <a:noFill/>
          </a:ln>
          <a:effectLst>
            <a:softEdge rad="112500"/>
          </a:effectLst>
        </p:spPr>
      </p:pic>
      <p:pic>
        <p:nvPicPr>
          <p:cNvPr id="6154" name="Picture 12" descr="Ropotamo4-"/>
          <p:cNvPicPr>
            <a:picLocks noChangeAspect="1" noChangeArrowheads="1"/>
          </p:cNvPicPr>
          <p:nvPr/>
        </p:nvPicPr>
        <p:blipFill>
          <a:blip r:embed="rId7" cstate="print"/>
          <a:srcRect/>
          <a:stretch>
            <a:fillRect/>
          </a:stretch>
        </p:blipFill>
        <p:spPr bwMode="auto">
          <a:xfrm>
            <a:off x="2819400" y="4343400"/>
            <a:ext cx="2743200" cy="1981200"/>
          </a:xfrm>
          <a:prstGeom prst="rect">
            <a:avLst/>
          </a:prstGeom>
          <a:ln>
            <a:noFill/>
          </a:ln>
          <a:effectLst>
            <a:softEdge rad="112500"/>
          </a:effectLst>
        </p:spPr>
      </p:pic>
      <p:pic>
        <p:nvPicPr>
          <p:cNvPr id="6147" name="Picture 13" descr="BG_1"/>
          <p:cNvPicPr>
            <a:picLocks noChangeAspect="1" noChangeArrowheads="1"/>
          </p:cNvPicPr>
          <p:nvPr/>
        </p:nvPicPr>
        <p:blipFill>
          <a:blip r:embed="rId8" cstate="print"/>
          <a:srcRect/>
          <a:stretch>
            <a:fillRect/>
          </a:stretch>
        </p:blipFill>
        <p:spPr bwMode="auto">
          <a:xfrm>
            <a:off x="3546475" y="609600"/>
            <a:ext cx="2778125" cy="1981200"/>
          </a:xfrm>
          <a:prstGeom prst="rect">
            <a:avLst/>
          </a:prstGeom>
          <a:ln>
            <a:noFill/>
          </a:ln>
          <a:effectLst>
            <a:softEdge rad="112500"/>
          </a:effectLst>
        </p:spPr>
      </p:pic>
      <p:sp>
        <p:nvSpPr>
          <p:cNvPr id="112644" name="Rectangle 4"/>
          <p:cNvSpPr>
            <a:spLocks noGrp="1" noChangeArrowheads="1"/>
          </p:cNvSpPr>
          <p:nvPr>
            <p:ph type="title"/>
          </p:nvPr>
        </p:nvSpPr>
        <p:spPr>
          <a:xfrm>
            <a:off x="0" y="2362200"/>
            <a:ext cx="9144000" cy="2286000"/>
          </a:xfrm>
        </p:spPr>
        <p:txBody>
          <a:bodyPr/>
          <a:lstStyle/>
          <a:p>
            <a:pPr eaLnBrk="1" hangingPunct="1">
              <a:defRPr/>
            </a:pPr>
            <a:r>
              <a:rPr lang="en-US" sz="6000" b="1" dirty="0" smtClean="0">
                <a:latin typeface="Arial Rounded MT Bold" pitchFamily="34" charset="0"/>
              </a:rPr>
              <a:t>Bulgarian</a:t>
            </a:r>
            <a:br>
              <a:rPr lang="en-US" sz="6000" b="1" dirty="0" smtClean="0">
                <a:latin typeface="Arial Rounded MT Bold" pitchFamily="34" charset="0"/>
              </a:rPr>
            </a:br>
            <a:r>
              <a:rPr lang="en-US" sz="6000" b="1" dirty="0" smtClean="0">
                <a:latin typeface="Arial Rounded MT Bold" pitchFamily="34" charset="0"/>
              </a:rPr>
              <a:t> nature</a:t>
            </a:r>
            <a:endParaRPr lang="bg-BG" sz="6000" b="1" dirty="0">
              <a:latin typeface="Forte" pitchFamily="66"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3" name="Rectangle 2"/>
          <p:cNvSpPr/>
          <p:nvPr/>
        </p:nvSpPr>
        <p:spPr>
          <a:xfrm>
            <a:off x="0" y="1143000"/>
            <a:ext cx="4191000" cy="5632311"/>
          </a:xfrm>
          <a:prstGeom prst="rect">
            <a:avLst/>
          </a:prstGeom>
        </p:spPr>
        <p:txBody>
          <a:bodyPr wrap="square">
            <a:spAutoFit/>
          </a:bodyPr>
          <a:lstStyle/>
          <a:p>
            <a:pPr algn="ctr"/>
            <a:r>
              <a:rPr lang="en-US" sz="2400" dirty="0" smtClean="0">
                <a:latin typeface="Arial Rounded MT Bold" pitchFamily="34" charset="0"/>
              </a:rPr>
              <a:t>The Bulgarian natural phenomenon, the </a:t>
            </a:r>
            <a:r>
              <a:rPr lang="en-US" sz="2400" b="1" dirty="0" err="1" smtClean="0">
                <a:solidFill>
                  <a:srgbClr val="FF0000"/>
                </a:solidFill>
                <a:latin typeface="Arial Rounded MT Bold" pitchFamily="34" charset="0"/>
              </a:rPr>
              <a:t>Belogradchik</a:t>
            </a:r>
            <a:r>
              <a:rPr lang="en-US" sz="2400" b="1" dirty="0" smtClean="0">
                <a:solidFill>
                  <a:srgbClr val="FF0000"/>
                </a:solidFill>
                <a:latin typeface="Arial Rounded MT Bold" pitchFamily="34" charset="0"/>
              </a:rPr>
              <a:t> Rocks</a:t>
            </a:r>
            <a:r>
              <a:rPr lang="en-US" sz="2400" dirty="0" smtClean="0">
                <a:latin typeface="Arial Rounded MT Bold" pitchFamily="34" charset="0"/>
              </a:rPr>
              <a:t>, have been placed on the New 7 Wonders of Nature Reserve List. These rocks resemble fantastic human and animal figures up to 200 m high and form a strip of land that is 30 km long and 3 km wide. Amongst the rocks is situated the </a:t>
            </a:r>
            <a:r>
              <a:rPr lang="en-US" sz="2400" dirty="0" err="1" smtClean="0">
                <a:latin typeface="Arial Rounded MT Bold" pitchFamily="34" charset="0"/>
              </a:rPr>
              <a:t>Belogradchik</a:t>
            </a:r>
            <a:r>
              <a:rPr lang="en-US" sz="2400" dirty="0" smtClean="0">
                <a:latin typeface="Arial Rounded MT Bold" pitchFamily="34" charset="0"/>
              </a:rPr>
              <a:t> Castle, built in the 1</a:t>
            </a:r>
            <a:r>
              <a:rPr lang="en-US" sz="2400" baseline="30000" dirty="0" smtClean="0">
                <a:latin typeface="Arial Rounded MT Bold" pitchFamily="34" charset="0"/>
              </a:rPr>
              <a:t>st</a:t>
            </a:r>
            <a:r>
              <a:rPr lang="en-US" sz="2400" dirty="0" smtClean="0">
                <a:latin typeface="Arial Rounded MT Bold" pitchFamily="34" charset="0"/>
              </a:rPr>
              <a:t>-2</a:t>
            </a:r>
            <a:r>
              <a:rPr lang="en-US" sz="2400" baseline="30000" dirty="0" smtClean="0">
                <a:latin typeface="Arial Rounded MT Bold" pitchFamily="34" charset="0"/>
              </a:rPr>
              <a:t>nd</a:t>
            </a:r>
            <a:r>
              <a:rPr lang="en-US" sz="2400" dirty="0" smtClean="0">
                <a:latin typeface="Arial Rounded MT Bold" pitchFamily="34" charset="0"/>
              </a:rPr>
              <a:t> century. </a:t>
            </a:r>
            <a:endParaRPr lang="bg-BG" sz="2400" dirty="0"/>
          </a:p>
        </p:txBody>
      </p:sp>
      <p:sp>
        <p:nvSpPr>
          <p:cNvPr id="23554" name="AutoShape 2" descr="data:image/jpeg;base64,/9j/4AAQSkZJRgABAQAAAQABAAD/2wCEAAkGBhQSERUUEhMVFRUVGBgYGBcWFxUaGhgYGBcYFRcdGBgaHCYeGBsjHBYVHy8gIycpLCwsFx8xNTAqNSYrLCkBCQoKDgwOGg8PGiwkHyQsLCwsLCw0LCwsKSwsLCwsLCwsLCwsLCksLCwsLCwsLCwsLCwpKSwsLCksLCksLCwsLP/AABEIAMAA6gMBIgACEQEDEQH/xAAcAAACAwEBAQEAAAAAAAAAAAAEBQIDBgEHAAj/xABBEAABAgQEBAQDBQYEBgMAAAABAhEAAyExBBJBUQUiYXEGE4GRMqHBQmKx0fAHFBUjUuFDcoLxJDOSorLSFiVT/8QAGgEAAwEBAQEAAAAAAAAAAAAAAQIDAAQFBv/EACURAAICAgICAgIDAQAAAAAAAAABAhEDIRIxE0EEUSJhFDJxI//aAAwDAQACEQMRAD8AZhMSCYmERLLH2dnkleWPssXBMd8uE5GooaOgRemQTaOpkPYGA5INH2HmFNRQw+4ThvNHMovW0J5OFJNA8anhmCyJsxjg+VNJa7LYlbKP4GXYH3ghHCFJ+0T8oMK1DaLpOIOseZLLko6FCIJNQzNEpSTB5WDHTJBER8v2PxKJIglMvrFXkgbvE0jrE5OxkqPp8jMGJ9IyvEcCZSzlzNvGrXKLUNdIHGFUsc5ArYa94tgzeP8Az6EnDkYlcs63ioy43yuHyzQoSfSFPFfD4Z5Y7j8o9DH86MnTVEJYGtmVKIiUQZNkFJYhjEBKj0FPRz0DZI+yQbKwZUWEcn4QoLEQPIro3H2BFMcyxdkjhRD8hSoiPmizLHCmDYCuPok0fNBMRj6JNHzRjEQiLP3ZTPlLbtDTE8HmSjVOZ3tWGXDUqSMpS3f8o5J/JSjcdlo490xTwXh2ddRy6w6/+JyyDzEHQxb8NQIKl46PPzZ8snyg6OiEIrTFCvDExHwKSe9Isw3h5Yuwu5DmHfnuLxbKnbxB/Ky1THWKBmcVw5cit0nUfUQVKxpSOYMNIeFQNCHB0iJwySkpKQx0jP5HJVNG8dPTEGP49LlS1zFVCQ7amwA9yIy+C/aODOJmgIlEMAnmKS/xaFocftCwgTglFKW5kBRGiXPvVo8fOIKFOCRW4hvxauIKd7PbMb4mkyZaZqpoKF0TlrmLPRoGwn7Q8MoVUpB2UkufaPOPE+JPlYeUWKkJWtRAasxdEjoEpST1JhJKmspNwPX9GJ6Y9Oz9AycXnAUlQUk1BGogqXGO8NJV5HJUJNK7h4c4TjLUWPWD4nONxA5cXTH3mRATDFMrFJIoQYkucdBEOLvoey3PETNLQpxPFik1S1WvFKuKhtukXj8eTJvIkcn4MTZhLl4ZSeHoA+EbQmlcRCS9axM8dVtHTPFllpdE4yitsbDDICnAYwBxVCGqWLQFM4so9IDxE4qqS8PjwSUrbBLImqRUFZTFKi8dMcaPRSo5WzkfR1o+aGFIFERIi0piLQbMVx9E8sfZYNmPQUzBeK5yQawLKxAMEpYi8fNceOz07sW43BsCtBIN2uPaBsJiMw6i8N8VhM4orK3ZjEPLyglKB2Gpi8cicafZNx2BBR0i5E1UKcTj1Z3y5ehiHFfEHl4WcvzBLUmWrKpnZbMlgbl6RWeKSV0KpK6NAmYrV4uROejh9n+keJeHOKTSpU4LyrCgCtS1MVVWcydaJIfrCPD+IGnGetzMM3zMwd/ifdmsWjhlJKyz0kz079oPj2UiXNwqBnmFkrLOhP2iOqhT1jzPhK889AUxc7ev0hXiMSZi1KUSStSlf9RJNO5hjwQfzE01d60a1Ad6esO2lHQVbY049iwqcEpJzJDGzVL/AF1ivh0hK5vMwYi7ir7ekDz8fLViFgB8xLqqRZrXYaRPCDy1sVAjNQgMe1RSOd/of3Z6L4DxagqZKUAlwMrF6pejb5TeH+Jwjl2jHYDEMtBD2BfWhauvSN7+8AozZTzBx1Bjq+NkfoTNHYuRL5mB9RHZuIWkElRADkvoBrBmBZCnKWe0G8QwgmoIADkHQVoaHoY6p5UpU0QULR49jvEi52JBzlSQvkAdmBofW8a7hk4Klhi7P+NHjymYsBVRY1AprbpaPQ/BCPPVMUhQYpTyE2UCXbW1fWNHLU99DOFxHM+cEpKlEBIDkmwEUYHHInIC5ZdJJHqLwN43wS0YRbixQ/bML9IXcB4sEy0jywEqJcoNEks5INtLGOp54qSVkVjbVmijM+IPFqZM0SkKRmH/ADFrzES9hlHxKavSEvEP2lTEqmhCEEDMJZDmoo53/q9I8+ViCvmJJJLknUm5PWJ5fkaqIYY/cjbcX8fTFn+ScqRqEsVdS5p2hh4V4+pZJUsqL8wL13uamPPM0anwWiqzVwLesccs8krsvGCuj1FBcAixqI60AcFngjJtUdjp6GGeSPVx5VOKkjinHjKioiPmi3JHMkUsQqaOxZlj7LBs1Gkk4lJ+yIMyAikCnBm+VotlTm6d48KVPo9Bfs5NWoaP0iiXxZIdwRu8EpWCXzekVY6SClWVnOp9oaPHqSA77TBsViELYlILWcx5x+0biiSlEgAOo5ykGoSh2p94n5Rzxb4xVJm+VIqUUW6X5tg9gBU/2jG8QnLmTDNWtSVEDMo9gzAfZ6aQ+TLDEuKJq27ZTNxCpWZKCQhTZheoFO1CR6woXNK1Oa0p6UFobYfhsuYCVYhIJIDMXOp+WsUIwKUTVy1fEkqD/wCVz82HvHFyLUweW/WC/wB6VKB3NHHUflFZKW0Ba1aaxXjZr5Q4JTYAjVjAc03RuR3DYk5gbkBhR6Ct/wA4a8Jxj5lrNEBywFS7Cn1hLgJ7KBdqmjOGD9fxi9a6BiXNwKDtSC1Y6NzJx6VJllJ5UlnykMdn0FT0pHqHh3iUoykSgsZ0pbKaFgSzPQx4V4cDzPLV8MwFCq7vlPcKAMOsXjJiFoShRSUJen9RJbtZ4j/WVFHuNnuRSDFMxFwFMD1jzvgnH8TNQkrnOSogvle46bPUQmPjjEHzRmqqiFJCR5bKck05nAb1jqhKP2TcWZHi2GMqdMlG8takn/SW+dDDLwxxs4eaCkkBwXG4rXcXBEL8UormKWvmUpRKlakmBDPD0gt2FI9L8WftCQuWqSEhpiGJNw5flq2ked4vjrIMtAcc1bXbbasK8VNckv2gbPYfotC9sTaZ1M5yQNNtoHmyglYAdiH9dY7hF/zFdhAq8wmAE1Zx6/7Q9hDFxpfCE0CYQdUmM+gvle5eHHh9Dz0B2d6jsYWW0Zdno/CZw80b1HuKfhGgaMlLsnK/KpLEU+0I2Ylx2/Cn+FEPkx/KynLH2WCBJPeOZI7uSOaijLH2WL/LjvknaNyNQceNK2EUq4mo3A9orRhX1A7mLjw6lFJvHJWKJb82UKxJjicYpmctEFy2LaxiPGfi1UpflSVAkAiYw+EqDNmf4m2tFJuEY2xFbdGU4vxVK8TMXR1KVzDViwLP0hJPxZUTUs9H/VI+l4AzZmUUew27mGn8IRLTmJUtqfDT5G3ePHlXLkdMIMp4dlygEcxJL/dIA0trBPiRIlhByAqmIYq6oJHuRl9oacb4S0qUqSzFOdXM1SwFHsBC/EYoKk+QolVHKizuGVy9rRNyvZ0NUqMoEquC+24MFYPhpWSoM1aqIYOWua31iSpQSoMXFDcexbpD/g2GTzNRCwxB/qDkM1R6Q1+ycYpiWQrKSlg6X61epFaxY0fLwrLILipc7Fz7iG0uWlmypozvcg62tWFnkUTN0C8Ibz5eZZQCocwahenSGnEpoOIUQt6sSxFeo+sUKmyglSkpl501YpJFD/TYmF+Hn5io0AOhc1Lm96OY55y5bC5ao2eFxJl4RwoO5IZh8StB6XjJIxqXUlDghWUk/NzDLzSZSkJAGbK5rQg6E2hXhkKlKWSAAATUDnUQyX3qX9IfFNV+x07BFYslRfdnfbWA04tJJ6DWOoRmJD2r7XiniUhI+AvuI6Oa6J2VmfUt84rXMq5gVE2sfTJlIb2JbCcGXJPWIYyWy0q3ESwaOWJ474Unr9Ia9jnZc6oHesM8LiilaSKkHSM+k1hhLBIzCoDO9On4wxj0jhHEgtwHSoVY3v8AOPW5OMQpIcCrH5PH564f4h8uWEhLrf4iaAdAKvG/8IePcy/+IUFAJYJSgC1i+tI2NJXZpO6o9Sw+IQLMOwjply1PyivSFuC4lLWnNLYg/LvHcRiQfhcetIosdvVk3KuwtMqWhThI9Yt8uX/Sn2hPXeI5jFXhv2J5a9FBmE6x9mO8KuKeIpUgspQKmLgGzXe7XteMjxvxtNIWJTBxyjK7JNCSu2YEBv8ANFZZscXRFWxh+0DxOqTLEuSSFLzBcwPyAM6U/eL30EeaEhNVH0B0bXq/vEMViJiyApaphBcAkqAJv84ivALISMpLVISCVPeoFe0cGTI5vbOlRrSLMDLzGqlJZmygk/iAI1GH4MMgSQVlyec6ipDA/p4z6cMtGXy5czNsUka9hl7PDnCzMTLGYy0pQQ5USCBs5zOHI+cQk76LwGnF8MPLAQAOUA3OUdNX0EI5GBUk8zijgED8n/OGC+KEo/wyXdwtKiOhSNLNAJ42E5gm9nBc9w/eJXSDJrszuCRU/oawSueUqDPSzWB9IhLyuGahP6VEV4hlc4HQ7Fr94LnZDkWYjFFVSakv0rdqwZgZpFQSSkh2sxHcNeEsyeCC79CGa71j6WskHLQjV9y1IWS5Iz2aOWgLNHqGLBg+ocbhqiIpk81WqSAmgFLAHuID4fh1uCSRUHu1N6C0M8LhAlZUVO5oCH1eh9o5Zyr2C/TOD4iKsQLnR7UHf2izFy2RQIIDfFvsNYI4hiUIZRLGtAB+EJsbxgqojlG9HP5CIw5TaaA1sCxSPLO4I1hTPVtBWInbk+peF02ZWkejBP2FEJg1jqJeYgb/AEiCg94KkpIINKBrxe6HQQhI/VzHOJyxlBt/vHZbmie0O5XARNkqYjOAVJrqmreoeDy9jLZlpMt+0HpmcuUfDr1AqIGkirQaiR0hmxSsTG3eGXCcfkWD7wLO4aoKAFXA+cQwyWmALoHrpTeBGaZkeweFvEolLIB5V5XFGeyFdrg7NGzUp6x4VgOIoTMyOQ1NwEk/RQf1Mev+FeImfLyn45bAv9oaH6e0dGGaWmTyxb2hoRHMsEfu5jnkn9ER1c0Q4s8AXxdRzKWokqLkllZiWgJeJzuS4fTcXc6RoOMfs3x0pT+WZyB/iShmHqj439DCrA8IKy6nSmxJBqdgL/KPISivyOhQpg2DGU51EgdKkwcriC8reYoAl8qTv21eGmKwKElKXLZbgAkkhm2HrAksJQoOHP3hQ+1olKcJF0q2HcNlkhJU6i/LmJyjr/vEuMYpcuSyQ+e5Bc5XrTVw3sYvw2LWokjK4BYG1Hs1xGbxeImzBmmVIB6hh92FtVoMnrRV+9OCQ1jVmZxRi2+kBzsUgi7lmcvXtt3iOKUpRIY00ag6tAycQpmodqVtBUTnaCcTPGhc6MKhxWusK1fe/XeGY4QsoHLdheo11tSAThVFRSASdhX0PtDRcfTAWYcpeoKvUACGWCUFLJbKAC+X27wPheBTClyGGrkUHaGMuSJJooHQt8RrZuu/SJTlF9MbSCMPNcEA/DqXAIoT3NTD7ALSlICyLnZ20tGU85SVJKkKSJgzot8ILP2oYNTjSzq1LUa+n4RDJibNXsv8RYY585cJNk8tBS2gvrC2WhBAdJPvY3t2+cWT8RmUSDUVZVLXpq7RCQiinSakWBH9re0U3QewPGYNLZk03BuC+h17QtMkXI941+F4FMWlSkJUoGjljVnFLn2gVfAKlJIdN2IB9qmHjkrTGUTMTEPbtF2CwJWWDnt+rQ9ncOQhVQOzE/Mke8FSE3COVnHKz7VLVhnlVaGUNiqRhRmCWfRwXbsN4cYhAkyiEvmXQHM7WctYRQqQEsNLmvyaK8WU06daRZbWxqoSnDHM/WHEpYbLSzdd/rC2Uspdz2EE4bEOXJegY1vC5LIyDPPJvVheFvESFLCm1t/frf1hzhwQyaO2rdx+cLOPBSZjNoAk01qDsdRCYn+RkXKwwlrlLllwUBRBIcAk2elGMazgnHlSSiYm2bIoMG2r0dh6xkMbgUqky1IJJLBIY2L5h3Cq9jFnCMVnX5RTRaWNK5wzEeoHzjov2Us9/wCH49ExAWmoOmqTqDBLjrHlPhXja5JAUa/CoEEOPslgL9ekbD+PTPu+0d2JeRaOedQHAlTJUuV5KgSSjMZxWqhoohi77C0Rx2DE5a0T8OmagBKvMDBQqqgBOdw2haGy8C6ZaX+Agu120iSMOQtRcMpLEa0JPtWPLO1mFx3gSTNAVh1mQVJcImJoQ3Xm73jP4jwRPkgzAPN+8hikAdBX5aR6rLwZBlEgcstSTY3ZqxWJISKAJUEUZqc+g9/eJSgn+gONo8h87KkpIY1cMwbWlw92hVjcNRCUpVcuSdCNVa9o9qxXB5czMZktEwZmchiOYBwoV1MIsT4KlH4SuWbsoBaaAbMdesQ8c47WyLxyPGp2AXmLZnJLgV66RThUFBcpL6Fi9do9M4r4TxSaywmaPuK5uvKWMJsR4bxwQCZGVJYDzFISX7E69YflNqmhHGX0Z/DzqWLi+0U5wlbBOXNUkVd6u7/jGsPg3E08wJQpQOUBSCeuUZg7XgST4Envl5FlOVwpSXTmchxVgb1gLE/ZlCQlw+KzOduwHzMFS2KxmCVJDmi0f+QqPaI4zhZk86/LYv8A8smuVRQQKMGVSO8IZUxACeZlhiKiwiiwRWx1BWO5nl4pFZUsKlI/ljzBuxSxFQL+sZ/91mEOmWlJDUzywe/xRtcBgUqTiAUg/wAoM6R/+ibUgH+EtlTlBJD0YNSjlrRuOyzjYow/BApJKvKcu5E6Xme1iaiFx4UtMyqeV75k2G7FjeHc/g6vMKfLDCrscuzV1gSfw5IflCVbFj6jeBw/ZnAK4ZixKUWQVEuCUrSBd6A29TB+OSmYt5knOlgQsfGKAs6aLZ9RCrB8LSZYKiAw2u1bj2hpiuAJKkFHKCASKgFw7Cr2Y+sFx1SNQFjvDyVpzIBUNUqBzE3q4hcvhy5aaoobMLH7ph1L4LKDFbsHJIUdNBqf7wFiuLpcy8iky3oUlzRNKKYXKSQ8JwdfizO6FcuQT8QSnv8ASAsdghmfN2LejNpBM3HO1HBOwFOortFPmFlMkOKJudAafhFI+T2T37AZksJPNVtKH0OgMVYRXNXd9WEHLlkqSSAHfNQRwgsoEkO7GoYFm+sWpvsVxCTy2FTSvv8AKBOKyxNCQCCpDA16v6mIhIJQT9C7COLWxUxFWf0oI0cdOzcSvMPJACy6CSogHQvTV3AjsrFFCRMBUoioBvU7esRShId3v0AeJeakAC3Rx9O0VowXP4suhSKk1YGgdz+cGL4zPctOX8/yhInFB6K+v4RUrFFyyV+yodNrozP1Zp2NIgpwKM/9444B1NX1itc16ZVfLcH6RysuESC4McWh1C36MRTO+76UpHFTDXKHrqY3ox1SARbr9R84icMNjZqE7D8hHVTD0H6rFKp6gRlDswNDbU9YDMSm4YKb3sN39IFxfD5ZQAtIKaUO4II71AiviONWAyGdRArlSzltT1i9GJLBykkg9T6UaF7YbKsRgUEhRykpFHq2YMW2BDvFGIloQFKcAkAnKKqYBn3oGEW4qWVhIDgs96+oZiXjLcb8YYfDzjJImTVJpMKCkBJuQHfMobUGkag2YnxBKmHOpaFgF3KkKCd9mv8AjCPwxi8uIdRU6Uq3LOQHFI9V8RYgHALVmKwpCWUPtBTMo1GmjUtHmPhmQ+LWS1EFuvMIe9Ceza8JxktKMQU51HImjKb4x0pvAkrEZmXlXckFr7X7ARoeEYdPkYpgAcqQ5+Xf+8ZiZxJPnow4qQhaydAAWDb6xKUuKbHX7LZmLSzGSczVL+m0J8XiWc5VHW1m2rDmbKryqLbP71hbxWZkKUqfmSpSXFDlLEDeJ486m6FTvo+l4xKpaBnCGBcOLm/yaH+J4thsqE+YkHKAGdwClm6bQg4ckZUkhw/1hl4k455aEhITnUhOgoGFbenpFmMhNxTi6PhlrdNlFNATSz1yu0IpnMqur621/KCJMwrU5v8Aiw1icmU7uNootCPZQpJYNoL1p8ohU0BBr1gpaNvSIy+un1hhAZcoquR+FfeOfuilFgbj+wfYtDCWoAZUjX33iSJoBPez699oNgFiODgWNq1J72aODhgu1NXzV2YQdNXUZb7/AI/hHSskFrfXasEWhfI4cKhk+34e0T/cQCxZwNBBKXAO/wCrRWJjXvs0aw0c/dU60p1r82jhkJic5d9/ytH2ZcG6BR+g/MVQ5XHSj0e7tE/3hr+wqYWYicBLSGLoWFgKTejBm7xYqYWzKLOzilK73idlqChjwwLsHbQe/QREYlyQBWvxOxAuxPTpA60pC0pQgfCcwSHZ6cx37xCfOEkFU3QgMHJJsANyRpaEchqLji1EgZmcmwpSweJGSFVBJBckuSOrU30hT4m4n5KElVQSQ2ZmYcpLVZyLbRfwjjXmoQpdCUqAqHWEsCQB12hOauge6GOGQSSSAA+orYV6RfJksqpf9NHAtgXAABLt6Fv1WFeI8TS0FVQSlAUnqSWAO28CU1HsbrscImjMACCXNiKMdo/OKZ5ViFE1zLW/VyY9A/eVBRUFEKJcl6uSSW6VhUeBSgSrIA5ulxXqHjmXzFVNHN5lfRpZA/8AplAg/b7UWLxhvDR/4maWB5AKt/UNI1CMWRIMgH+WQQ1Dc5jW94XI4SkKKkpZRoVDXWsH+XCvYXmjehpiOImXg5pBy5lygf8AudthaPP+KcTXKxYmIZ/LAZQcEEkkdI2c/AZ5ZQtTpoopzMeV2te5hX/8FE8uhS3psWFxQ1F4aOeD0ynkUtUUYDxylFV4ZMwu/wDzVgD/AEsXgDjPileMnpUpKUiXLUAEksxIOusaBH7KVBJecx0GV/rAp/ZupDkmYf8AIlPfUvD/APOG0itSiui3hs/+UlwGZr9X2pCDjOLC1qrZkjskQ+HBlBAQAqgIdqjvo8J8V4ZWHZWbWrv8qQIZ4N7OaWZdA3D5wr+tIZSQdw0K08HnIJ5FeghphOF4hQokJGrqEX8kXuzKaYEriI8wJYgOzvqem0WAwfK8KEkKKhQvQKvvW8HTPDYZ85G7AP8AO0B54ro1szyl1a0fGaA+Yjp3jTDw3LLZq6CwrZzEJ/h7DocqTRmdRP4awnn/AEBuX0ZpM9L0qSNI551WSk702esa6VgJQAyJRWjjpb/aCV4NKQ4SHtQAXqK3gfyH9A2YnJMUp0oNOpruOkG4bhUxQcCtw5b0Jh3PmOPh9q60tUxHMCz1FHSSaHQ2pCPNITk72AyeAuOc5SdOv17xz+Cq6e5/9YYg3yM+zkp9nvFf8Um/pCvzjeaf2NyPU1Ac+UDMoBw4ctRyT2udooM1yygFJL8jdTff+0RkTiTMShLAJopuV6mmp10N4sl5UpcA+YUV6MK1sm/zjpezqLZWZNaJCm/ucvveAuOSEzJQzOElTrvzAOUtuAqIzONpQ4Uyik0S9/tGhqdBGd4px1WJSwUUkAEkBiCaADan4xCeSMexJTSI+MscFrCSiwICRs4LndyU0+7AvnuZTAp8tw7kElw9KZRT5xASAQCVOaVJ0TQNsWb2iyho7nvq9m2tHFKbbsg5NvQzT4nmOS5S4a4Zifxcu/QQpyjM4BB1679XiMySbpU/RjX9fSOy82ocaf2hJvktsWTvsIlSH1rW5HpElSSLj9dI+wuHUQAxNX/W0PMLwdIDrBdn2HWsaGJyGhjsR/uoNg/QXg7DcGWR8J/1MIfpKZaeVLGtRoDu0A4jFzFAkFLO1zF/DGPZbxJdg6fD+60+ge9INw2GloqgB9TmNadaRPAoURm5VUbYU+sQxU05bgV/TRVRSXRaGNLaLJ3Ekoup+1YRcT4mFEMFt/mDewpFGISbu7m5+g/OAcRLTo53pQXo5hJcmaUZMkqe1XT63NdBcxCbiAwJUNrD06xSFEGrB9Em46hj8rRTiZJJcJKi7VdgevSusKor0Q4pLRcZ4BoCb67akmzxZ5ouFU+7U92e16wKUg0WRccpCal35XvrUbxfhpIUSqWkvY6soVqTttXtBaJ1fZJKiohlGtiQPx09Y+nBQPMQSPtEivQgdIgFLLlQTmDguRm6PSKMTNOgKQWzMAo9qaVFWhTL9Fgx9BlQTUXoWNLfFFWKWaOE8ui6X+8o09oqmKUpilZYgEBKBrpmvtFJmTkkueU2KRnrsSTT8IdR9mr7C1Yg7Cuj0rsUxJM9IDJoSKg1y12gaZOLubh7hiKN8Qo0RMpS6J5nLuSkClWpW0ajL6CZuJCRdPLcmlPzgccSSBXKHs1X9NYHxsnK1lGtVHlB6A/iRAy8Um2ZJN8yUgAAesOsYeBoZGEUQPhCVENVnUdG3aIK8Ml9f+v+0AyeMEJ5SpYIfmCS2Wl2prBEvi4YUFhoPzgKNE/66ZuMbxDIpZch3AP2gczhwbAs0KjxVfwhqcrj7Wp+tesLps8qWtz/AIky9yQopFfeKMW9iWDixLEa9TBnkvoaWRvoJnod1KJzB6h2+f6rEZZ0cUDegrf1ioVN36fhfXvHACSzBr0qXNC5jna9gJLWG7lyw06x8C9UWtXRouAINKu2mjaxWtDjvrCOIKPkqJZq7sAIZ8OwGZQYV2f8TA3DuHOQAHo9T+vlGn4bJy3Sh+rAD6xXFivbLY8fthEjColpA66pdizmopH0yc5IQlSTuzCnr60ixUwHlBcUcP8AN9Ypm4hKn+LvUBhvRjHbSSOkoXLUo1zZx0uk9de8VokpUOd2Dglh/wCQ19IvTKBZRT2AcV6kkBqaCLszfZYNbT2GvWEUfYCckFIAJbQNqw1bVoCx7h3/AA06Qb5mhGV7EDTqIpxOHd3+zu4B7f3jSV9DxkZnFqBN7hqs/wCqwsJUrlJUmrVy20tGhxODoSWPRrfnCXF5UFlEsdTUDttpEOLvYXC+xZ5RSM5mBSQduWuj/Ed6QLhuIlZV5LJQm5aqq1J/pT0vEeMpWzB2S2Vi7akq0aM7JxUyWpakqAJooNQg3iqjaJSjrRq/LkzlAFlqoHSVDK2r3A/OKJ/nSD/KKVyzavKO4JodHN4y372ZaxMlu47j2jTfxYT5b1QxrMSlr78rPegeA4OP+E1GiRxas4V/LAUBmUC7Utl07kRHEzUqWFIWXy1AqD2NjFciQKqCwoEJ+JNmcnsWau0RXiwpJyqQSB9lIdh0FDG0B0tDIYbkF0lrKmN3FIpxBBT9mg0La1c7QIie6XDPyuAKg3dnBDxeuSoZsjHsp2ewNxC0LTo5NmWYGYmgukpT6s8EGcMgAyirNSjdN+sCTlzUlloTShCOYnTSKlKCgU0J/pIZV9N6bxlEWFp2VzpSglShlrTOaNu77wslsgKKFhT2DBObQ5STbtBKMeXbyVKUSxUsBgw0akWgTVIdSAAbJyqS4vY6bBovspxb0D4ZK1OlISlQNk0DWVzHS2kDnDkU81NKXm/QQaEnK6d2Zw4pUVAiZkn+hf8A2f8AtB0gOK9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3556" name="AutoShape 4" descr="data:image/jpeg;base64,/9j/4AAQSkZJRgABAQAAAQABAAD/2wCEAAkGBhQSERUUEhMVFRUVGBgYGBcWFxUaGhgYGBcYFRcdGBgaHCYeGBsjHBYVHy8gIycpLCwsFx8xNTAqNSYrLCkBCQoKDgwOGg8PGiwkHyQsLCwsLCw0LCwsKSwsLCwsLCwsLCwsLCksLCwsLCwsLCwsLCwpKSwsLCksLCksLCwsLP/AABEIAMAA6gMBIgACEQEDEQH/xAAcAAACAwEBAQEAAAAAAAAAAAAEBQIDBgEHAAj/xABBEAABAgQEBAQDBQYEBgMAAAABAhEAAyExBBJBUQUiYXEGE4GRMqHBQmKx0fAHFBUjUuFDcoLxJDOSorLSFiVT/8QAGgEAAwEBAQEAAAAAAAAAAAAAAQIDAAQFBv/EACURAAICAgICAgIDAQAAAAAAAAABAhEDIRIxE0EEUSJhFDJxI//aAAwDAQACEQMRAD8AZhMSCYmERLLH2dnkleWPssXBMd8uE5GooaOgRemQTaOpkPYGA5INH2HmFNRQw+4ThvNHMovW0J5OFJNA8anhmCyJsxjg+VNJa7LYlbKP4GXYH3ghHCFJ+0T8oMK1DaLpOIOseZLLko6FCIJNQzNEpSTB5WDHTJBER8v2PxKJIglMvrFXkgbvE0jrE5OxkqPp8jMGJ9IyvEcCZSzlzNvGrXKLUNdIHGFUsc5ArYa94tgzeP8Az6EnDkYlcs63ioy43yuHyzQoSfSFPFfD4Z5Y7j8o9DH86MnTVEJYGtmVKIiUQZNkFJYhjEBKj0FPRz0DZI+yQbKwZUWEcn4QoLEQPIro3H2BFMcyxdkjhRD8hSoiPmizLHCmDYCuPok0fNBMRj6JNHzRjEQiLP3ZTPlLbtDTE8HmSjVOZ3tWGXDUqSMpS3f8o5J/JSjcdlo490xTwXh2ddRy6w6/+JyyDzEHQxb8NQIKl46PPzZ8snyg6OiEIrTFCvDExHwKSe9Isw3h5Yuwu5DmHfnuLxbKnbxB/Ky1THWKBmcVw5cit0nUfUQVKxpSOYMNIeFQNCHB0iJwySkpKQx0jP5HJVNG8dPTEGP49LlS1zFVCQ7amwA9yIy+C/aODOJmgIlEMAnmKS/xaFocftCwgTglFKW5kBRGiXPvVo8fOIKFOCRW4hvxauIKd7PbMb4mkyZaZqpoKF0TlrmLPRoGwn7Q8MoVUpB2UkufaPOPE+JPlYeUWKkJWtRAasxdEjoEpST1JhJKmspNwPX9GJ6Y9Oz9AycXnAUlQUk1BGogqXGO8NJV5HJUJNK7h4c4TjLUWPWD4nONxA5cXTH3mRATDFMrFJIoQYkucdBEOLvoey3PETNLQpxPFik1S1WvFKuKhtukXj8eTJvIkcn4MTZhLl4ZSeHoA+EbQmlcRCS9axM8dVtHTPFllpdE4yitsbDDICnAYwBxVCGqWLQFM4so9IDxE4qqS8PjwSUrbBLImqRUFZTFKi8dMcaPRSo5WzkfR1o+aGFIFERIi0piLQbMVx9E8sfZYNmPQUzBeK5yQawLKxAMEpYi8fNceOz07sW43BsCtBIN2uPaBsJiMw6i8N8VhM4orK3ZjEPLyglKB2Gpi8cicafZNx2BBR0i5E1UKcTj1Z3y5ehiHFfEHl4WcvzBLUmWrKpnZbMlgbl6RWeKSV0KpK6NAmYrV4uROejh9n+keJeHOKTSpU4LyrCgCtS1MVVWcydaJIfrCPD+IGnGetzMM3zMwd/ifdmsWjhlJKyz0kz079oPj2UiXNwqBnmFkrLOhP2iOqhT1jzPhK889AUxc7ev0hXiMSZi1KUSStSlf9RJNO5hjwQfzE01d60a1Ad6esO2lHQVbY049iwqcEpJzJDGzVL/AF1ivh0hK5vMwYi7ir7ekDz8fLViFgB8xLqqRZrXYaRPCDy1sVAjNQgMe1RSOd/of3Z6L4DxagqZKUAlwMrF6pejb5TeH+Jwjl2jHYDEMtBD2BfWhauvSN7+8AozZTzBx1Bjq+NkfoTNHYuRL5mB9RHZuIWkElRADkvoBrBmBZCnKWe0G8QwgmoIADkHQVoaHoY6p5UpU0QULR49jvEi52JBzlSQvkAdmBofW8a7hk4Klhi7P+NHjymYsBVRY1AprbpaPQ/BCPPVMUhQYpTyE2UCXbW1fWNHLU99DOFxHM+cEpKlEBIDkmwEUYHHInIC5ZdJJHqLwN43wS0YRbixQ/bML9IXcB4sEy0jywEqJcoNEks5INtLGOp54qSVkVjbVmijM+IPFqZM0SkKRmH/ADFrzES9hlHxKavSEvEP2lTEqmhCEEDMJZDmoo53/q9I8+ViCvmJJJLknUm5PWJ5fkaqIYY/cjbcX8fTFn+ScqRqEsVdS5p2hh4V4+pZJUsqL8wL13uamPPM0anwWiqzVwLesccs8krsvGCuj1FBcAixqI60AcFngjJtUdjp6GGeSPVx5VOKkjinHjKioiPmi3JHMkUsQqaOxZlj7LBs1Gkk4lJ+yIMyAikCnBm+VotlTm6d48KVPo9Bfs5NWoaP0iiXxZIdwRu8EpWCXzekVY6SClWVnOp9oaPHqSA77TBsViELYlILWcx5x+0biiSlEgAOo5ykGoSh2p94n5Rzxb4xVJm+VIqUUW6X5tg9gBU/2jG8QnLmTDNWtSVEDMo9gzAfZ6aQ+TLDEuKJq27ZTNxCpWZKCQhTZheoFO1CR6woXNK1Oa0p6UFobYfhsuYCVYhIJIDMXOp+WsUIwKUTVy1fEkqD/wCVz82HvHFyLUweW/WC/wB6VKB3NHHUflFZKW0Ba1aaxXjZr5Q4JTYAjVjAc03RuR3DYk5gbkBhR6Ct/wA4a8Jxj5lrNEBywFS7Cn1hLgJ7KBdqmjOGD9fxi9a6BiXNwKDtSC1Y6NzJx6VJllJ5UlnykMdn0FT0pHqHh3iUoykSgsZ0pbKaFgSzPQx4V4cDzPLV8MwFCq7vlPcKAMOsXjJiFoShRSUJen9RJbtZ4j/WVFHuNnuRSDFMxFwFMD1jzvgnH8TNQkrnOSogvle46bPUQmPjjEHzRmqqiFJCR5bKck05nAb1jqhKP2TcWZHi2GMqdMlG8takn/SW+dDDLwxxs4eaCkkBwXG4rXcXBEL8UormKWvmUpRKlakmBDPD0gt2FI9L8WftCQuWqSEhpiGJNw5flq2ked4vjrIMtAcc1bXbbasK8VNckv2gbPYfotC9sTaZ1M5yQNNtoHmyglYAdiH9dY7hF/zFdhAq8wmAE1Zx6/7Q9hDFxpfCE0CYQdUmM+gvle5eHHh9Dz0B2d6jsYWW0Zdno/CZw80b1HuKfhGgaMlLsnK/KpLEU+0I2Ylx2/Cn+FEPkx/KynLH2WCBJPeOZI7uSOaijLH2WL/LjvknaNyNQceNK2EUq4mo3A9orRhX1A7mLjw6lFJvHJWKJb82UKxJjicYpmctEFy2LaxiPGfi1UpflSVAkAiYw+EqDNmf4m2tFJuEY2xFbdGU4vxVK8TMXR1KVzDViwLP0hJPxZUTUs9H/VI+l4AzZmUUew27mGn8IRLTmJUtqfDT5G3ePHlXLkdMIMp4dlygEcxJL/dIA0trBPiRIlhByAqmIYq6oJHuRl9oacb4S0qUqSzFOdXM1SwFHsBC/EYoKk+QolVHKizuGVy9rRNyvZ0NUqMoEquC+24MFYPhpWSoM1aqIYOWua31iSpQSoMXFDcexbpD/g2GTzNRCwxB/qDkM1R6Q1+ycYpiWQrKSlg6X61epFaxY0fLwrLILipc7Fz7iG0uWlmypozvcg62tWFnkUTN0C8Ibz5eZZQCocwahenSGnEpoOIUQt6sSxFeo+sUKmyglSkpl501YpJFD/TYmF+Hn5io0AOhc1Lm96OY55y5bC5ao2eFxJl4RwoO5IZh8StB6XjJIxqXUlDghWUk/NzDLzSZSkJAGbK5rQg6E2hXhkKlKWSAAATUDnUQyX3qX9IfFNV+x07BFYslRfdnfbWA04tJJ6DWOoRmJD2r7XiniUhI+AvuI6Oa6J2VmfUt84rXMq5gVE2sfTJlIb2JbCcGXJPWIYyWy0q3ESwaOWJ474Unr9Ia9jnZc6oHesM8LiilaSKkHSM+k1hhLBIzCoDO9On4wxj0jhHEgtwHSoVY3v8AOPW5OMQpIcCrH5PH564f4h8uWEhLrf4iaAdAKvG/8IePcy/+IUFAJYJSgC1i+tI2NJXZpO6o9Sw+IQLMOwjply1PyivSFuC4lLWnNLYg/LvHcRiQfhcetIosdvVk3KuwtMqWhThI9Yt8uX/Sn2hPXeI5jFXhv2J5a9FBmE6x9mO8KuKeIpUgspQKmLgGzXe7XteMjxvxtNIWJTBxyjK7JNCSu2YEBv8ANFZZscXRFWxh+0DxOqTLEuSSFLzBcwPyAM6U/eL30EeaEhNVH0B0bXq/vEMViJiyApaphBcAkqAJv84ivALISMpLVISCVPeoFe0cGTI5vbOlRrSLMDLzGqlJZmygk/iAI1GH4MMgSQVlyec6ipDA/p4z6cMtGXy5czNsUka9hl7PDnCzMTLGYy0pQQ5USCBs5zOHI+cQk76LwGnF8MPLAQAOUA3OUdNX0EI5GBUk8zijgED8n/OGC+KEo/wyXdwtKiOhSNLNAJ42E5gm9nBc9w/eJXSDJrszuCRU/oawSueUqDPSzWB9IhLyuGahP6VEV4hlc4HQ7Fr94LnZDkWYjFFVSakv0rdqwZgZpFQSSkh2sxHcNeEsyeCC79CGa71j6WskHLQjV9y1IWS5Iz2aOWgLNHqGLBg+ocbhqiIpk81WqSAmgFLAHuID4fh1uCSRUHu1N6C0M8LhAlZUVO5oCH1eh9o5Zyr2C/TOD4iKsQLnR7UHf2izFy2RQIIDfFvsNYI4hiUIZRLGtAB+EJsbxgqojlG9HP5CIw5TaaA1sCxSPLO4I1hTPVtBWInbk+peF02ZWkejBP2FEJg1jqJeYgb/AEiCg94KkpIINKBrxe6HQQhI/VzHOJyxlBt/vHZbmie0O5XARNkqYjOAVJrqmreoeDy9jLZlpMt+0HpmcuUfDr1AqIGkirQaiR0hmxSsTG3eGXCcfkWD7wLO4aoKAFXA+cQwyWmALoHrpTeBGaZkeweFvEolLIB5V5XFGeyFdrg7NGzUp6x4VgOIoTMyOQ1NwEk/RQf1Mev+FeImfLyn45bAv9oaH6e0dGGaWmTyxb2hoRHMsEfu5jnkn9ER1c0Q4s8AXxdRzKWokqLkllZiWgJeJzuS4fTcXc6RoOMfs3x0pT+WZyB/iShmHqj439DCrA8IKy6nSmxJBqdgL/KPISivyOhQpg2DGU51EgdKkwcriC8reYoAl8qTv21eGmKwKElKXLZbgAkkhm2HrAksJQoOHP3hQ+1olKcJF0q2HcNlkhJU6i/LmJyjr/vEuMYpcuSyQ+e5Bc5XrTVw3sYvw2LWokjK4BYG1Hs1xGbxeImzBmmVIB6hh92FtVoMnrRV+9OCQ1jVmZxRi2+kBzsUgi7lmcvXtt3iOKUpRIY00ag6tAycQpmodqVtBUTnaCcTPGhc6MKhxWusK1fe/XeGY4QsoHLdheo11tSAThVFRSASdhX0PtDRcfTAWYcpeoKvUACGWCUFLJbKAC+X27wPheBTClyGGrkUHaGMuSJJooHQt8RrZuu/SJTlF9MbSCMPNcEA/DqXAIoT3NTD7ALSlICyLnZ20tGU85SVJKkKSJgzot8ILP2oYNTjSzq1LUa+n4RDJibNXsv8RYY585cJNk8tBS2gvrC2WhBAdJPvY3t2+cWT8RmUSDUVZVLXpq7RCQiinSakWBH9re0U3QewPGYNLZk03BuC+h17QtMkXI941+F4FMWlSkJUoGjljVnFLn2gVfAKlJIdN2IB9qmHjkrTGUTMTEPbtF2CwJWWDnt+rQ9ncOQhVQOzE/Mke8FSE3COVnHKz7VLVhnlVaGUNiqRhRmCWfRwXbsN4cYhAkyiEvmXQHM7WctYRQqQEsNLmvyaK8WU06daRZbWxqoSnDHM/WHEpYbLSzdd/rC2Uspdz2EE4bEOXJegY1vC5LIyDPPJvVheFvESFLCm1t/frf1hzhwQyaO2rdx+cLOPBSZjNoAk01qDsdRCYn+RkXKwwlrlLllwUBRBIcAk2elGMazgnHlSSiYm2bIoMG2r0dh6xkMbgUqky1IJJLBIY2L5h3Cq9jFnCMVnX5RTRaWNK5wzEeoHzjov2Us9/wCH49ExAWmoOmqTqDBLjrHlPhXja5JAUa/CoEEOPslgL9ekbD+PTPu+0d2JeRaOedQHAlTJUuV5KgSSjMZxWqhoohi77C0Rx2DE5a0T8OmagBKvMDBQqqgBOdw2haGy8C6ZaX+Agu120iSMOQtRcMpLEa0JPtWPLO1mFx3gSTNAVh1mQVJcImJoQ3Xm73jP4jwRPkgzAPN+8hikAdBX5aR6rLwZBlEgcstSTY3ZqxWJISKAJUEUZqc+g9/eJSgn+gONo8h87KkpIY1cMwbWlw92hVjcNRCUpVcuSdCNVa9o9qxXB5czMZktEwZmchiOYBwoV1MIsT4KlH4SuWbsoBaaAbMdesQ8c47WyLxyPGp2AXmLZnJLgV66RThUFBcpL6Fi9do9M4r4TxSaywmaPuK5uvKWMJsR4bxwQCZGVJYDzFISX7E69YflNqmhHGX0Z/DzqWLi+0U5wlbBOXNUkVd6u7/jGsPg3E08wJQpQOUBSCeuUZg7XgST4Envl5FlOVwpSXTmchxVgb1gLE/ZlCQlw+KzOduwHzMFS2KxmCVJDmi0f+QqPaI4zhZk86/LYv8A8smuVRQQKMGVSO8IZUxACeZlhiKiwiiwRWx1BWO5nl4pFZUsKlI/ljzBuxSxFQL+sZ/91mEOmWlJDUzywe/xRtcBgUqTiAUg/wAoM6R/+ibUgH+EtlTlBJD0YNSjlrRuOyzjYow/BApJKvKcu5E6Xme1iaiFx4UtMyqeV75k2G7FjeHc/g6vMKfLDCrscuzV1gSfw5IflCVbFj6jeBw/ZnAK4ZixKUWQVEuCUrSBd6A29TB+OSmYt5knOlgQsfGKAs6aLZ9RCrB8LSZYKiAw2u1bj2hpiuAJKkFHKCASKgFw7Cr2Y+sFx1SNQFjvDyVpzIBUNUqBzE3q4hcvhy5aaoobMLH7ph1L4LKDFbsHJIUdNBqf7wFiuLpcy8iky3oUlzRNKKYXKSQ8JwdfizO6FcuQT8QSnv8ASAsdghmfN2LejNpBM3HO1HBOwFOortFPmFlMkOKJudAafhFI+T2T37AZksJPNVtKH0OgMVYRXNXd9WEHLlkqSSAHfNQRwgsoEkO7GoYFm+sWpvsVxCTy2FTSvv8AKBOKyxNCQCCpDA16v6mIhIJQT9C7COLWxUxFWf0oI0cdOzcSvMPJACy6CSogHQvTV3AjsrFFCRMBUoioBvU7esRShId3v0AeJeakAC3Rx9O0VowXP4suhSKk1YGgdz+cGL4zPctOX8/yhInFB6K+v4RUrFFyyV+yodNrozP1Zp2NIgpwKM/9444B1NX1itc16ZVfLcH6RysuESC4McWh1C36MRTO+76UpHFTDXKHrqY3ox1SARbr9R84icMNjZqE7D8hHVTD0H6rFKp6gRlDswNDbU9YDMSm4YKb3sN39IFxfD5ZQAtIKaUO4II71AiviONWAyGdRArlSzltT1i9GJLBykkg9T6UaF7YbKsRgUEhRykpFHq2YMW2BDvFGIloQFKcAkAnKKqYBn3oGEW4qWVhIDgs96+oZiXjLcb8YYfDzjJImTVJpMKCkBJuQHfMobUGkag2YnxBKmHOpaFgF3KkKCd9mv8AjCPwxi8uIdRU6Uq3LOQHFI9V8RYgHALVmKwpCWUPtBTMo1GmjUtHmPhmQ+LWS1EFuvMIe9Ceza8JxktKMQU51HImjKb4x0pvAkrEZmXlXckFr7X7ARoeEYdPkYpgAcqQ5+Xf+8ZiZxJPnow4qQhaydAAWDb6xKUuKbHX7LZmLSzGSczVL+m0J8XiWc5VHW1m2rDmbKryqLbP71hbxWZkKUqfmSpSXFDlLEDeJ486m6FTvo+l4xKpaBnCGBcOLm/yaH+J4thsqE+YkHKAGdwClm6bQg4ckZUkhw/1hl4k455aEhITnUhOgoGFbenpFmMhNxTi6PhlrdNlFNATSz1yu0IpnMqur621/KCJMwrU5v8Aiw1icmU7uNootCPZQpJYNoL1p8ohU0BBr1gpaNvSIy+un1hhAZcoquR+FfeOfuilFgbj+wfYtDCWoAZUjX33iSJoBPez699oNgFiODgWNq1J72aODhgu1NXzV2YQdNXUZb7/AI/hHSskFrfXasEWhfI4cKhk+34e0T/cQCxZwNBBKXAO/wCrRWJjXvs0aw0c/dU60p1r82jhkJic5d9/ytH2ZcG6BR+g/MVQ5XHSj0e7tE/3hr+wqYWYicBLSGLoWFgKTejBm7xYqYWzKLOzilK73idlqChjwwLsHbQe/QREYlyQBWvxOxAuxPTpA60pC0pQgfCcwSHZ6cx37xCfOEkFU3QgMHJJsANyRpaEchqLji1EgZmcmwpSweJGSFVBJBckuSOrU30hT4m4n5KElVQSQ2ZmYcpLVZyLbRfwjjXmoQpdCUqAqHWEsCQB12hOauge6GOGQSSSAA+orYV6RfJksqpf9NHAtgXAABLt6Fv1WFeI8TS0FVQSlAUnqSWAO28CU1HsbrscImjMACCXNiKMdo/OKZ5ViFE1zLW/VyY9A/eVBRUFEKJcl6uSSW6VhUeBSgSrIA5ulxXqHjmXzFVNHN5lfRpZA/8AplAg/b7UWLxhvDR/4maWB5AKt/UNI1CMWRIMgH+WQQ1Dc5jW94XI4SkKKkpZRoVDXWsH+XCvYXmjehpiOImXg5pBy5lygf8AudthaPP+KcTXKxYmIZ/LAZQcEEkkdI2c/AZ5ZQtTpoopzMeV2te5hX/8FE8uhS3psWFxQ1F4aOeD0ynkUtUUYDxylFV4ZMwu/wDzVgD/AEsXgDjPileMnpUpKUiXLUAEksxIOusaBH7KVBJecx0GV/rAp/ZupDkmYf8AIlPfUvD/APOG0itSiui3hs/+UlwGZr9X2pCDjOLC1qrZkjskQ+HBlBAQAqgIdqjvo8J8V4ZWHZWbWrv8qQIZ4N7OaWZdA3D5wr+tIZSQdw0K08HnIJ5FeghphOF4hQokJGrqEX8kXuzKaYEriI8wJYgOzvqem0WAwfK8KEkKKhQvQKvvW8HTPDYZ85G7AP8AO0B54ro1szyl1a0fGaA+Yjp3jTDw3LLZq6CwrZzEJ/h7DocqTRmdRP4awnn/AEBuX0ZpM9L0qSNI551WSk702esa6VgJQAyJRWjjpb/aCV4NKQ4SHtQAXqK3gfyH9A2YnJMUp0oNOpruOkG4bhUxQcCtw5b0Jh3PmOPh9q60tUxHMCz1FHSSaHQ2pCPNITk72AyeAuOc5SdOv17xz+Cq6e5/9YYg3yM+zkp9nvFf8Um/pCvzjeaf2NyPU1Ac+UDMoBw4ctRyT2udooM1yygFJL8jdTff+0RkTiTMShLAJopuV6mmp10N4sl5UpcA+YUV6MK1sm/zjpezqLZWZNaJCm/ucvveAuOSEzJQzOElTrvzAOUtuAqIzONpQ4Uyik0S9/tGhqdBGd4px1WJSwUUkAEkBiCaADan4xCeSMexJTSI+MscFrCSiwICRs4LndyU0+7AvnuZTAp8tw7kElw9KZRT5xASAQCVOaVJ0TQNsWb2iyho7nvq9m2tHFKbbsg5NvQzT4nmOS5S4a4Zifxcu/QQpyjM4BB1679XiMySbpU/RjX9fSOy82ocaf2hJvktsWTvsIlSH1rW5HpElSSLj9dI+wuHUQAxNX/W0PMLwdIDrBdn2HWsaGJyGhjsR/uoNg/QXg7DcGWR8J/1MIfpKZaeVLGtRoDu0A4jFzFAkFLO1zF/DGPZbxJdg6fD+60+ge9INw2GloqgB9TmNadaRPAoURm5VUbYU+sQxU05bgV/TRVRSXRaGNLaLJ3Ekoup+1YRcT4mFEMFt/mDewpFGISbu7m5+g/OAcRLTo53pQXo5hJcmaUZMkqe1XT63NdBcxCbiAwJUNrD06xSFEGrB9Em46hj8rRTiZJJcJKi7VdgevSusKor0Q4pLRcZ4BoCb67akmzxZ5ouFU+7U92e16wKUg0WRccpCal35XvrUbxfhpIUSqWkvY6soVqTttXtBaJ1fZJKiohlGtiQPx09Y+nBQPMQSPtEivQgdIgFLLlQTmDguRm6PSKMTNOgKQWzMAo9qaVFWhTL9Fgx9BlQTUXoWNLfFFWKWaOE8ui6X+8o09oqmKUpilZYgEBKBrpmvtFJmTkkueU2KRnrsSTT8IdR9mr7C1Yg7Cuj0rsUxJM9IDJoSKg1y12gaZOLubh7hiKN8Qo0RMpS6J5nLuSkClWpW0ajL6CZuJCRdPLcmlPzgccSSBXKHs1X9NYHxsnK1lGtVHlB6A/iRAy8Um2ZJN8yUgAAesOsYeBoZGEUQPhCVENVnUdG3aIK8Ml9f+v+0AyeMEJ5SpYIfmCS2Wl2prBEvi4YUFhoPzgKNE/66ZuMbxDIpZch3AP2gczhwbAs0KjxVfwhqcrj7Wp+tesLps8qWtz/AIky9yQopFfeKMW9iWDixLEa9TBnkvoaWRvoJnod1KJzB6h2+f6rEZZ0cUDegrf1ioVN36fhfXvHACSzBr0qXNC5jna9gJLWG7lyw06x8C9UWtXRouAINKu2mjaxWtDjvrCOIKPkqJZq7sAIZ8OwGZQYV2f8TA3DuHOQAHo9T+vlGn4bJy3Sh+rAD6xXFivbLY8fthEjColpA66pdizmopH0yc5IQlSTuzCnr60ixUwHlBcUcP8AN9Ypm4hKn+LvUBhvRjHbSSOkoXLUo1zZx0uk9de8VokpUOd2Dglh/wCQ19IvTKBZRT2AcV6kkBqaCLszfZYNbT2GvWEUfYCckFIAJbQNqw1bVoCx7h3/AA06Qb5mhGV7EDTqIpxOHd3+zu4B7f3jSV9DxkZnFqBN7hqs/wCqwsJUrlJUmrVy20tGhxODoSWPRrfnCXF5UFlEsdTUDttpEOLvYXC+xZ5RSM5mBSQduWuj/Ed6QLhuIlZV5LJQm5aqq1J/pT0vEeMpWzB2S2Vi7akq0aM7JxUyWpakqAJooNQg3iqjaJSjrRq/LkzlAFlqoHSVDK2r3A/OKJ/nSD/KKVyzavKO4JodHN4y372ZaxMlu47j2jTfxYT5b1QxrMSlr78rPegeA4OP+E1GiRxas4V/LAUBmUC7Utl07kRHEzUqWFIWXy1AqD2NjFciQKqCwoEJ+JNmcnsWau0RXiwpJyqQSB9lIdh0FDG0B0tDIYbkF0lrKmN3FIpxBBT9mg0La1c7QIie6XDPyuAKg3dnBDxeuSoZsjHsp2ewNxC0LTo5NmWYGYmgukpT6s8EGcMgAyirNSjdN+sCTlzUlloTShCOYnTSKlKCgU0J/pIZV9N6bxlEWFp2VzpSglShlrTOaNu77wslsgKKFhT2DBObQ5STbtBKMeXbyVKUSxUsBgw0akWgTVIdSAAbJyqS4vY6bBovspxb0D4ZK1OlISlQNk0DWVzHS2kDnDkU81NKXm/QQaEnK6d2Zw4pUVAiZkn+hf8A2f8AtB0gOK9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23557" name="Picture 5" descr="C:\Users\User\Desktop\index.jpg"/>
          <p:cNvPicPr>
            <a:picLocks noChangeAspect="1" noChangeArrowheads="1"/>
          </p:cNvPicPr>
          <p:nvPr/>
        </p:nvPicPr>
        <p:blipFill>
          <a:blip r:embed="rId2" cstate="print"/>
          <a:srcRect/>
          <a:stretch>
            <a:fillRect/>
          </a:stretch>
        </p:blipFill>
        <p:spPr bwMode="auto">
          <a:xfrm>
            <a:off x="6705600" y="914400"/>
            <a:ext cx="2438400" cy="2901898"/>
          </a:xfrm>
          <a:prstGeom prst="rect">
            <a:avLst/>
          </a:prstGeom>
          <a:ln>
            <a:noFill/>
          </a:ln>
          <a:effectLst>
            <a:softEdge rad="112500"/>
          </a:effectLst>
        </p:spPr>
      </p:pic>
      <p:pic>
        <p:nvPicPr>
          <p:cNvPr id="23558" name="Picture 6" descr="C:\Users\User\Desktop\images.jpg"/>
          <p:cNvPicPr>
            <a:picLocks noChangeAspect="1" noChangeArrowheads="1"/>
          </p:cNvPicPr>
          <p:nvPr/>
        </p:nvPicPr>
        <p:blipFill>
          <a:blip r:embed="rId3" cstate="print"/>
          <a:srcRect/>
          <a:stretch>
            <a:fillRect/>
          </a:stretch>
        </p:blipFill>
        <p:spPr bwMode="auto">
          <a:xfrm>
            <a:off x="6705600" y="4155440"/>
            <a:ext cx="2438400" cy="2702560"/>
          </a:xfrm>
          <a:prstGeom prst="rect">
            <a:avLst/>
          </a:prstGeom>
          <a:ln>
            <a:noFill/>
          </a:ln>
          <a:effectLst>
            <a:softEdge rad="112500"/>
          </a:effectLst>
        </p:spPr>
      </p:pic>
      <p:pic>
        <p:nvPicPr>
          <p:cNvPr id="23559" name="Picture 7" descr="C:\Users\User\Desktop\belogradchik_rocks1.jpg"/>
          <p:cNvPicPr>
            <a:picLocks noChangeAspect="1" noChangeArrowheads="1"/>
          </p:cNvPicPr>
          <p:nvPr/>
        </p:nvPicPr>
        <p:blipFill>
          <a:blip r:embed="rId4" cstate="print"/>
          <a:srcRect/>
          <a:stretch>
            <a:fillRect/>
          </a:stretch>
        </p:blipFill>
        <p:spPr bwMode="auto">
          <a:xfrm>
            <a:off x="3962400" y="3796216"/>
            <a:ext cx="3188654" cy="2611867"/>
          </a:xfrm>
          <a:prstGeom prst="rect">
            <a:avLst/>
          </a:prstGeom>
          <a:ln>
            <a:noFill/>
          </a:ln>
          <a:effectLst>
            <a:softEdge rad="112500"/>
          </a:effectLst>
        </p:spPr>
      </p:pic>
      <p:sp>
        <p:nvSpPr>
          <p:cNvPr id="4" name="Title 3"/>
          <p:cNvSpPr>
            <a:spLocks noGrp="1"/>
          </p:cNvSpPr>
          <p:nvPr>
            <p:ph type="title"/>
          </p:nvPr>
        </p:nvSpPr>
        <p:spPr>
          <a:xfrm>
            <a:off x="-304800" y="0"/>
            <a:ext cx="9753600" cy="1066800"/>
          </a:xfrm>
        </p:spPr>
        <p:txBody>
          <a:bodyPr/>
          <a:lstStyle/>
          <a:p>
            <a:r>
              <a:rPr lang="en-US" sz="5400" b="1" dirty="0" smtClean="0">
                <a:latin typeface="Arial Rounded MT Bold" pitchFamily="34" charset="0"/>
              </a:rPr>
              <a:t>Unique natural formations</a:t>
            </a:r>
            <a:endParaRPr lang="bg-BG" sz="5400" b="1" dirty="0"/>
          </a:p>
        </p:txBody>
      </p:sp>
      <p:pic>
        <p:nvPicPr>
          <p:cNvPr id="23560" name="Picture 8" descr="C:\Users\User\Desktop\images.jpg"/>
          <p:cNvPicPr>
            <a:picLocks noChangeAspect="1" noChangeArrowheads="1"/>
          </p:cNvPicPr>
          <p:nvPr/>
        </p:nvPicPr>
        <p:blipFill>
          <a:blip r:embed="rId5" cstate="print"/>
          <a:srcRect/>
          <a:stretch>
            <a:fillRect/>
          </a:stretch>
        </p:blipFill>
        <p:spPr bwMode="auto">
          <a:xfrm>
            <a:off x="3962400" y="1371600"/>
            <a:ext cx="2844931" cy="2150076"/>
          </a:xfrm>
          <a:prstGeom prst="rect">
            <a:avLst/>
          </a:prstGeom>
          <a:ln>
            <a:noFill/>
          </a:ln>
          <a:effectLst>
            <a:softEdge rad="112500"/>
          </a:effectLst>
        </p:spPr>
      </p:pic>
    </p:spTree>
  </p:cSld>
  <p:clrMapOvr>
    <a:masterClrMapping/>
  </p:clrMapOvr>
  <p:transition advTm="3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990600" y="2667000"/>
            <a:ext cx="7620000" cy="1162050"/>
          </a:xfrm>
          <a:prstGeom prst="rect">
            <a:avLst/>
          </a:prstGeom>
        </p:spPr>
        <p:txBody>
          <a:bodyPr spcFirstLastPara="1" wrap="none" fromWordArt="1">
            <a:prstTxWarp prst="textArchUp">
              <a:avLst>
                <a:gd name="adj" fmla="val 10800004"/>
              </a:avLst>
            </a:prstTxWarp>
          </a:bodyPr>
          <a:lstStyle/>
          <a:p>
            <a:pPr algn="ctr"/>
            <a:endParaRPr lang="bg-BG" sz="8000" b="1" i="1" kern="10" dirty="0">
              <a:ln w="9525">
                <a:solidFill>
                  <a:schemeClr val="tx1"/>
                </a:solidFill>
                <a:round/>
                <a:headEnd/>
                <a:tailEnd/>
              </a:ln>
              <a:solidFill>
                <a:srgbClr val="FFFFFF"/>
              </a:solidFill>
              <a:effectLst>
                <a:outerShdw dist="107763" dir="18900000" algn="ctr" rotWithShape="0">
                  <a:srgbClr val="808080">
                    <a:alpha val="50000"/>
                  </a:srgbClr>
                </a:outerShdw>
              </a:effectLst>
              <a:latin typeface="Georgia"/>
            </a:endParaRPr>
          </a:p>
        </p:txBody>
      </p:sp>
      <p:sp>
        <p:nvSpPr>
          <p:cNvPr id="23554" name="AutoShape 2" descr="data:image/jpeg;base64,/9j/4AAQSkZJRgABAQAAAQABAAD/2wCEAAkGBhQSERUUEhMVFRUVGBgYGBcWFxUaGhgYGBcYFRcdGBgaHCYeGBsjHBYVHy8gIycpLCwsFx8xNTAqNSYrLCkBCQoKDgwOGg8PGiwkHyQsLCwsLCw0LCwsKSwsLCwsLCwsLCwsLCksLCwsLCwsLCwsLCwpKSwsLCksLCksLCwsLP/AABEIAMAA6gMBIgACEQEDEQH/xAAcAAACAwEBAQEAAAAAAAAAAAAEBQIDBgEHAAj/xABBEAABAgQEBAQDBQYEBgMAAAABAhEAAyExBBJBUQUiYXEGE4GRMqHBQmKx0fAHFBUjUuFDcoLxJDOSorLSFiVT/8QAGgEAAwEBAQEAAAAAAAAAAAAAAQIDAAQFBv/EACURAAICAgICAgIDAQAAAAAAAAABAhEDIRIxE0EEUSJhFDJxI//aAAwDAQACEQMRAD8AZhMSCYmERLLH2dnkleWPssXBMd8uE5GooaOgRemQTaOpkPYGA5INH2HmFNRQw+4ThvNHMovW0J5OFJNA8anhmCyJsxjg+VNJa7LYlbKP4GXYH3ghHCFJ+0T8oMK1DaLpOIOseZLLko6FCIJNQzNEpSTB5WDHTJBER8v2PxKJIglMvrFXkgbvE0jrE5OxkqPp8jMGJ9IyvEcCZSzlzNvGrXKLUNdIHGFUsc5ArYa94tgzeP8Az6EnDkYlcs63ioy43yuHyzQoSfSFPFfD4Z5Y7j8o9DH86MnTVEJYGtmVKIiUQZNkFJYhjEBKj0FPRz0DZI+yQbKwZUWEcn4QoLEQPIro3H2BFMcyxdkjhRD8hSoiPmizLHCmDYCuPok0fNBMRj6JNHzRjEQiLP3ZTPlLbtDTE8HmSjVOZ3tWGXDUqSMpS3f8o5J/JSjcdlo490xTwXh2ddRy6w6/+JyyDzEHQxb8NQIKl46PPzZ8snyg6OiEIrTFCvDExHwKSe9Isw3h5Yuwu5DmHfnuLxbKnbxB/Ky1THWKBmcVw5cit0nUfUQVKxpSOYMNIeFQNCHB0iJwySkpKQx0jP5HJVNG8dPTEGP49LlS1zFVCQ7amwA9yIy+C/aODOJmgIlEMAnmKS/xaFocftCwgTglFKW5kBRGiXPvVo8fOIKFOCRW4hvxauIKd7PbMb4mkyZaZqpoKF0TlrmLPRoGwn7Q8MoVUpB2UkufaPOPE+JPlYeUWKkJWtRAasxdEjoEpST1JhJKmspNwPX9GJ6Y9Oz9AycXnAUlQUk1BGogqXGO8NJV5HJUJNK7h4c4TjLUWPWD4nONxA5cXTH3mRATDFMrFJIoQYkucdBEOLvoey3PETNLQpxPFik1S1WvFKuKhtukXj8eTJvIkcn4MTZhLl4ZSeHoA+EbQmlcRCS9axM8dVtHTPFllpdE4yitsbDDICnAYwBxVCGqWLQFM4so9IDxE4qqS8PjwSUrbBLImqRUFZTFKi8dMcaPRSo5WzkfR1o+aGFIFERIi0piLQbMVx9E8sfZYNmPQUzBeK5yQawLKxAMEpYi8fNceOz07sW43BsCtBIN2uPaBsJiMw6i8N8VhM4orK3ZjEPLyglKB2Gpi8cicafZNx2BBR0i5E1UKcTj1Z3y5ehiHFfEHl4WcvzBLUmWrKpnZbMlgbl6RWeKSV0KpK6NAmYrV4uROejh9n+keJeHOKTSpU4LyrCgCtS1MVVWcydaJIfrCPD+IGnGetzMM3zMwd/ifdmsWjhlJKyz0kz079oPj2UiXNwqBnmFkrLOhP2iOqhT1jzPhK889AUxc7ev0hXiMSZi1KUSStSlf9RJNO5hjwQfzE01d60a1Ad6esO2lHQVbY049iwqcEpJzJDGzVL/AF1ivh0hK5vMwYi7ir7ekDz8fLViFgB8xLqqRZrXYaRPCDy1sVAjNQgMe1RSOd/of3Z6L4DxagqZKUAlwMrF6pejb5TeH+Jwjl2jHYDEMtBD2BfWhauvSN7+8AozZTzBx1Bjq+NkfoTNHYuRL5mB9RHZuIWkElRADkvoBrBmBZCnKWe0G8QwgmoIADkHQVoaHoY6p5UpU0QULR49jvEi52JBzlSQvkAdmBofW8a7hk4Klhi7P+NHjymYsBVRY1AprbpaPQ/BCPPVMUhQYpTyE2UCXbW1fWNHLU99DOFxHM+cEpKlEBIDkmwEUYHHInIC5ZdJJHqLwN43wS0YRbixQ/bML9IXcB4sEy0jywEqJcoNEks5INtLGOp54qSVkVjbVmijM+IPFqZM0SkKRmH/ADFrzES9hlHxKavSEvEP2lTEqmhCEEDMJZDmoo53/q9I8+ViCvmJJJLknUm5PWJ5fkaqIYY/cjbcX8fTFn+ScqRqEsVdS5p2hh4V4+pZJUsqL8wL13uamPPM0anwWiqzVwLesccs8krsvGCuj1FBcAixqI60AcFngjJtUdjp6GGeSPVx5VOKkjinHjKioiPmi3JHMkUsQqaOxZlj7LBs1Gkk4lJ+yIMyAikCnBm+VotlTm6d48KVPo9Bfs5NWoaP0iiXxZIdwRu8EpWCXzekVY6SClWVnOp9oaPHqSA77TBsViELYlILWcx5x+0biiSlEgAOo5ykGoSh2p94n5Rzxb4xVJm+VIqUUW6X5tg9gBU/2jG8QnLmTDNWtSVEDMo9gzAfZ6aQ+TLDEuKJq27ZTNxCpWZKCQhTZheoFO1CR6woXNK1Oa0p6UFobYfhsuYCVYhIJIDMXOp+WsUIwKUTVy1fEkqD/wCVz82HvHFyLUweW/WC/wB6VKB3NHHUflFZKW0Ba1aaxXjZr5Q4JTYAjVjAc03RuR3DYk5gbkBhR6Ct/wA4a8Jxj5lrNEBywFS7Cn1hLgJ7KBdqmjOGD9fxi9a6BiXNwKDtSC1Y6NzJx6VJllJ5UlnykMdn0FT0pHqHh3iUoykSgsZ0pbKaFgSzPQx4V4cDzPLV8MwFCq7vlPcKAMOsXjJiFoShRSUJen9RJbtZ4j/WVFHuNnuRSDFMxFwFMD1jzvgnH8TNQkrnOSogvle46bPUQmPjjEHzRmqqiFJCR5bKck05nAb1jqhKP2TcWZHi2GMqdMlG8takn/SW+dDDLwxxs4eaCkkBwXG4rXcXBEL8UormKWvmUpRKlakmBDPD0gt2FI9L8WftCQuWqSEhpiGJNw5flq2ked4vjrIMtAcc1bXbbasK8VNckv2gbPYfotC9sTaZ1M5yQNNtoHmyglYAdiH9dY7hF/zFdhAq8wmAE1Zx6/7Q9hDFxpfCE0CYQdUmM+gvle5eHHh9Dz0B2d6jsYWW0Zdno/CZw80b1HuKfhGgaMlLsnK/KpLEU+0I2Ylx2/Cn+FEPkx/KynLH2WCBJPeOZI7uSOaijLH2WL/LjvknaNyNQceNK2EUq4mo3A9orRhX1A7mLjw6lFJvHJWKJb82UKxJjicYpmctEFy2LaxiPGfi1UpflSVAkAiYw+EqDNmf4m2tFJuEY2xFbdGU4vxVK8TMXR1KVzDViwLP0hJPxZUTUs9H/VI+l4AzZmUUew27mGn8IRLTmJUtqfDT5G3ePHlXLkdMIMp4dlygEcxJL/dIA0trBPiRIlhByAqmIYq6oJHuRl9oacb4S0qUqSzFOdXM1SwFHsBC/EYoKk+QolVHKizuGVy9rRNyvZ0NUqMoEquC+24MFYPhpWSoM1aqIYOWua31iSpQSoMXFDcexbpD/g2GTzNRCwxB/qDkM1R6Q1+ycYpiWQrKSlg6X61epFaxY0fLwrLILipc7Fz7iG0uWlmypozvcg62tWFnkUTN0C8Ibz5eZZQCocwahenSGnEpoOIUQt6sSxFeo+sUKmyglSkpl501YpJFD/TYmF+Hn5io0AOhc1Lm96OY55y5bC5ao2eFxJl4RwoO5IZh8StB6XjJIxqXUlDghWUk/NzDLzSZSkJAGbK5rQg6E2hXhkKlKWSAAATUDnUQyX3qX9IfFNV+x07BFYslRfdnfbWA04tJJ6DWOoRmJD2r7XiniUhI+AvuI6Oa6J2VmfUt84rXMq5gVE2sfTJlIb2JbCcGXJPWIYyWy0q3ESwaOWJ474Unr9Ia9jnZc6oHesM8LiilaSKkHSM+k1hhLBIzCoDO9On4wxj0jhHEgtwHSoVY3v8AOPW5OMQpIcCrH5PH564f4h8uWEhLrf4iaAdAKvG/8IePcy/+IUFAJYJSgC1i+tI2NJXZpO6o9Sw+IQLMOwjply1PyivSFuC4lLWnNLYg/LvHcRiQfhcetIosdvVk3KuwtMqWhThI9Yt8uX/Sn2hPXeI5jFXhv2J5a9FBmE6x9mO8KuKeIpUgspQKmLgGzXe7XteMjxvxtNIWJTBxyjK7JNCSu2YEBv8ANFZZscXRFWxh+0DxOqTLEuSSFLzBcwPyAM6U/eL30EeaEhNVH0B0bXq/vEMViJiyApaphBcAkqAJv84ivALISMpLVISCVPeoFe0cGTI5vbOlRrSLMDLzGqlJZmygk/iAI1GH4MMgSQVlyec6ipDA/p4z6cMtGXy5czNsUka9hl7PDnCzMTLGYy0pQQ5USCBs5zOHI+cQk76LwGnF8MPLAQAOUA3OUdNX0EI5GBUk8zijgED8n/OGC+KEo/wyXdwtKiOhSNLNAJ42E5gm9nBc9w/eJXSDJrszuCRU/oawSueUqDPSzWB9IhLyuGahP6VEV4hlc4HQ7Fr94LnZDkWYjFFVSakv0rdqwZgZpFQSSkh2sxHcNeEsyeCC79CGa71j6WskHLQjV9y1IWS5Iz2aOWgLNHqGLBg+ocbhqiIpk81WqSAmgFLAHuID4fh1uCSRUHu1N6C0M8LhAlZUVO5oCH1eh9o5Zyr2C/TOD4iKsQLnR7UHf2izFy2RQIIDfFvsNYI4hiUIZRLGtAB+EJsbxgqojlG9HP5CIw5TaaA1sCxSPLO4I1hTPVtBWInbk+peF02ZWkejBP2FEJg1jqJeYgb/AEiCg94KkpIINKBrxe6HQQhI/VzHOJyxlBt/vHZbmie0O5XARNkqYjOAVJrqmreoeDy9jLZlpMt+0HpmcuUfDr1AqIGkirQaiR0hmxSsTG3eGXCcfkWD7wLO4aoKAFXA+cQwyWmALoHrpTeBGaZkeweFvEolLIB5V5XFGeyFdrg7NGzUp6x4VgOIoTMyOQ1NwEk/RQf1Mev+FeImfLyn45bAv9oaH6e0dGGaWmTyxb2hoRHMsEfu5jnkn9ER1c0Q4s8AXxdRzKWokqLkllZiWgJeJzuS4fTcXc6RoOMfs3x0pT+WZyB/iShmHqj439DCrA8IKy6nSmxJBqdgL/KPISivyOhQpg2DGU51EgdKkwcriC8reYoAl8qTv21eGmKwKElKXLZbgAkkhm2HrAksJQoOHP3hQ+1olKcJF0q2HcNlkhJU6i/LmJyjr/vEuMYpcuSyQ+e5Bc5XrTVw3sYvw2LWokjK4BYG1Hs1xGbxeImzBmmVIB6hh92FtVoMnrRV+9OCQ1jVmZxRi2+kBzsUgi7lmcvXtt3iOKUpRIY00ag6tAycQpmodqVtBUTnaCcTPGhc6MKhxWusK1fe/XeGY4QsoHLdheo11tSAThVFRSASdhX0PtDRcfTAWYcpeoKvUACGWCUFLJbKAC+X27wPheBTClyGGrkUHaGMuSJJooHQt8RrZuu/SJTlF9MbSCMPNcEA/DqXAIoT3NTD7ALSlICyLnZ20tGU85SVJKkKSJgzot8ILP2oYNTjSzq1LUa+n4RDJibNXsv8RYY585cJNk8tBS2gvrC2WhBAdJPvY3t2+cWT8RmUSDUVZVLXpq7RCQiinSakWBH9re0U3QewPGYNLZk03BuC+h17QtMkXI941+F4FMWlSkJUoGjljVnFLn2gVfAKlJIdN2IB9qmHjkrTGUTMTEPbtF2CwJWWDnt+rQ9ncOQhVQOzE/Mke8FSE3COVnHKz7VLVhnlVaGUNiqRhRmCWfRwXbsN4cYhAkyiEvmXQHM7WctYRQqQEsNLmvyaK8WU06daRZbWxqoSnDHM/WHEpYbLSzdd/rC2Uspdz2EE4bEOXJegY1vC5LIyDPPJvVheFvESFLCm1t/frf1hzhwQyaO2rdx+cLOPBSZjNoAk01qDsdRCYn+RkXKwwlrlLllwUBRBIcAk2elGMazgnHlSSiYm2bIoMG2r0dh6xkMbgUqky1IJJLBIY2L5h3Cq9jFnCMVnX5RTRaWNK5wzEeoHzjov2Us9/wCH49ExAWmoOmqTqDBLjrHlPhXja5JAUa/CoEEOPslgL9ekbD+PTPu+0d2JeRaOedQHAlTJUuV5KgSSjMZxWqhoohi77C0Rx2DE5a0T8OmagBKvMDBQqqgBOdw2haGy8C6ZaX+Agu120iSMOQtRcMpLEa0JPtWPLO1mFx3gSTNAVh1mQVJcImJoQ3Xm73jP4jwRPkgzAPN+8hikAdBX5aR6rLwZBlEgcstSTY3ZqxWJISKAJUEUZqc+g9/eJSgn+gONo8h87KkpIY1cMwbWlw92hVjcNRCUpVcuSdCNVa9o9qxXB5czMZktEwZmchiOYBwoV1MIsT4KlH4SuWbsoBaaAbMdesQ8c47WyLxyPGp2AXmLZnJLgV66RThUFBcpL6Fi9do9M4r4TxSaywmaPuK5uvKWMJsR4bxwQCZGVJYDzFISX7E69YflNqmhHGX0Z/DzqWLi+0U5wlbBOXNUkVd6u7/jGsPg3E08wJQpQOUBSCeuUZg7XgST4Envl5FlOVwpSXTmchxVgb1gLE/ZlCQlw+KzOduwHzMFS2KxmCVJDmi0f+QqPaI4zhZk86/LYv8A8smuVRQQKMGVSO8IZUxACeZlhiKiwiiwRWx1BWO5nl4pFZUsKlI/ljzBuxSxFQL+sZ/91mEOmWlJDUzywe/xRtcBgUqTiAUg/wAoM6R/+ibUgH+EtlTlBJD0YNSjlrRuOyzjYow/BApJKvKcu5E6Xme1iaiFx4UtMyqeV75k2G7FjeHc/g6vMKfLDCrscuzV1gSfw5IflCVbFj6jeBw/ZnAK4ZixKUWQVEuCUrSBd6A29TB+OSmYt5knOlgQsfGKAs6aLZ9RCrB8LSZYKiAw2u1bj2hpiuAJKkFHKCASKgFw7Cr2Y+sFx1SNQFjvDyVpzIBUNUqBzE3q4hcvhy5aaoobMLH7ph1L4LKDFbsHJIUdNBqf7wFiuLpcy8iky3oUlzRNKKYXKSQ8JwdfizO6FcuQT8QSnv8ASAsdghmfN2LejNpBM3HO1HBOwFOortFPmFlMkOKJudAafhFI+T2T37AZksJPNVtKH0OgMVYRXNXd9WEHLlkqSSAHfNQRwgsoEkO7GoYFm+sWpvsVxCTy2FTSvv8AKBOKyxNCQCCpDA16v6mIhIJQT9C7COLWxUxFWf0oI0cdOzcSvMPJACy6CSogHQvTV3AjsrFFCRMBUoioBvU7esRShId3v0AeJeakAC3Rx9O0VowXP4suhSKk1YGgdz+cGL4zPctOX8/yhInFB6K+v4RUrFFyyV+yodNrozP1Zp2NIgpwKM/9444B1NX1itc16ZVfLcH6RysuESC4McWh1C36MRTO+76UpHFTDXKHrqY3ox1SARbr9R84icMNjZqE7D8hHVTD0H6rFKp6gRlDswNDbU9YDMSm4YKb3sN39IFxfD5ZQAtIKaUO4II71AiviONWAyGdRArlSzltT1i9GJLBykkg9T6UaF7YbKsRgUEhRykpFHq2YMW2BDvFGIloQFKcAkAnKKqYBn3oGEW4qWVhIDgs96+oZiXjLcb8YYfDzjJImTVJpMKCkBJuQHfMobUGkag2YnxBKmHOpaFgF3KkKCd9mv8AjCPwxi8uIdRU6Uq3LOQHFI9V8RYgHALVmKwpCWUPtBTMo1GmjUtHmPhmQ+LWS1EFuvMIe9Ceza8JxktKMQU51HImjKb4x0pvAkrEZmXlXckFr7X7ARoeEYdPkYpgAcqQ5+Xf+8ZiZxJPnow4qQhaydAAWDb6xKUuKbHX7LZmLSzGSczVL+m0J8XiWc5VHW1m2rDmbKryqLbP71hbxWZkKUqfmSpSXFDlLEDeJ486m6FTvo+l4xKpaBnCGBcOLm/yaH+J4thsqE+YkHKAGdwClm6bQg4ckZUkhw/1hl4k455aEhITnUhOgoGFbenpFmMhNxTi6PhlrdNlFNATSz1yu0IpnMqur621/KCJMwrU5v8Aiw1icmU7uNootCPZQpJYNoL1p8ohU0BBr1gpaNvSIy+un1hhAZcoquR+FfeOfuilFgbj+wfYtDCWoAZUjX33iSJoBPez699oNgFiODgWNq1J72aODhgu1NXzV2YQdNXUZb7/AI/hHSskFrfXasEWhfI4cKhk+34e0T/cQCxZwNBBKXAO/wCrRWJjXvs0aw0c/dU60p1r82jhkJic5d9/ytH2ZcG6BR+g/MVQ5XHSj0e7tE/3hr+wqYWYicBLSGLoWFgKTejBm7xYqYWzKLOzilK73idlqChjwwLsHbQe/QREYlyQBWvxOxAuxPTpA60pC0pQgfCcwSHZ6cx37xCfOEkFU3QgMHJJsANyRpaEchqLji1EgZmcmwpSweJGSFVBJBckuSOrU30hT4m4n5KElVQSQ2ZmYcpLVZyLbRfwjjXmoQpdCUqAqHWEsCQB12hOauge6GOGQSSSAA+orYV6RfJksqpf9NHAtgXAABLt6Fv1WFeI8TS0FVQSlAUnqSWAO28CU1HsbrscImjMACCXNiKMdo/OKZ5ViFE1zLW/VyY9A/eVBRUFEKJcl6uSSW6VhUeBSgSrIA5ulxXqHjmXzFVNHN5lfRpZA/8AplAg/b7UWLxhvDR/4maWB5AKt/UNI1CMWRIMgH+WQQ1Dc5jW94XI4SkKKkpZRoVDXWsH+XCvYXmjehpiOImXg5pBy5lygf8AudthaPP+KcTXKxYmIZ/LAZQcEEkkdI2c/AZ5ZQtTpoopzMeV2te5hX/8FE8uhS3psWFxQ1F4aOeD0ynkUtUUYDxylFV4ZMwu/wDzVgD/AEsXgDjPileMnpUpKUiXLUAEksxIOusaBH7KVBJecx0GV/rAp/ZupDkmYf8AIlPfUvD/APOG0itSiui3hs/+UlwGZr9X2pCDjOLC1qrZkjskQ+HBlBAQAqgIdqjvo8J8V4ZWHZWbWrv8qQIZ4N7OaWZdA3D5wr+tIZSQdw0K08HnIJ5FeghphOF4hQokJGrqEX8kXuzKaYEriI8wJYgOzvqem0WAwfK8KEkKKhQvQKvvW8HTPDYZ85G7AP8AO0B54ro1szyl1a0fGaA+Yjp3jTDw3LLZq6CwrZzEJ/h7DocqTRmdRP4awnn/AEBuX0ZpM9L0qSNI551WSk702esa6VgJQAyJRWjjpb/aCV4NKQ4SHtQAXqK3gfyH9A2YnJMUp0oNOpruOkG4bhUxQcCtw5b0Jh3PmOPh9q60tUxHMCz1FHSSaHQ2pCPNITk72AyeAuOc5SdOv17xz+Cq6e5/9YYg3yM+zkp9nvFf8Um/pCvzjeaf2NyPU1Ac+UDMoBw4ctRyT2udooM1yygFJL8jdTff+0RkTiTMShLAJopuV6mmp10N4sl5UpcA+YUV6MK1sm/zjpezqLZWZNaJCm/ucvveAuOSEzJQzOElTrvzAOUtuAqIzONpQ4Uyik0S9/tGhqdBGd4px1WJSwUUkAEkBiCaADan4xCeSMexJTSI+MscFrCSiwICRs4LndyU0+7AvnuZTAp8tw7kElw9KZRT5xASAQCVOaVJ0TQNsWb2iyho7nvq9m2tHFKbbsg5NvQzT4nmOS5S4a4Zifxcu/QQpyjM4BB1679XiMySbpU/RjX9fSOy82ocaf2hJvktsWTvsIlSH1rW5HpElSSLj9dI+wuHUQAxNX/W0PMLwdIDrBdn2HWsaGJyGhjsR/uoNg/QXg7DcGWR8J/1MIfpKZaeVLGtRoDu0A4jFzFAkFLO1zF/DGPZbxJdg6fD+60+ge9INw2GloqgB9TmNadaRPAoURm5VUbYU+sQxU05bgV/TRVRSXRaGNLaLJ3Ekoup+1YRcT4mFEMFt/mDewpFGISbu7m5+g/OAcRLTo53pQXo5hJcmaUZMkqe1XT63NdBcxCbiAwJUNrD06xSFEGrB9Em46hj8rRTiZJJcJKi7VdgevSusKor0Q4pLRcZ4BoCb67akmzxZ5ouFU+7U92e16wKUg0WRccpCal35XvrUbxfhpIUSqWkvY6soVqTttXtBaJ1fZJKiohlGtiQPx09Y+nBQPMQSPtEivQgdIgFLLlQTmDguRm6PSKMTNOgKQWzMAo9qaVFWhTL9Fgx9BlQTUXoWNLfFFWKWaOE8ui6X+8o09oqmKUpilZYgEBKBrpmvtFJmTkkueU2KRnrsSTT8IdR9mr7C1Yg7Cuj0rsUxJM9IDJoSKg1y12gaZOLubh7hiKN8Qo0RMpS6J5nLuSkClWpW0ajL6CZuJCRdPLcmlPzgccSSBXKHs1X9NYHxsnK1lGtVHlB6A/iRAy8Um2ZJN8yUgAAesOsYeBoZGEUQPhCVENVnUdG3aIK8Ml9f+v+0AyeMEJ5SpYIfmCS2Wl2prBEvi4YUFhoPzgKNE/66ZuMbxDIpZch3AP2gczhwbAs0KjxVfwhqcrj7Wp+tesLps8qWtz/AIky9yQopFfeKMW9iWDixLEa9TBnkvoaWRvoJnod1KJzB6h2+f6rEZZ0cUDegrf1ioVN36fhfXvHACSzBr0qXNC5jna9gJLWG7lyw06x8C9UWtXRouAINKu2mjaxWtDjvrCOIKPkqJZq7sAIZ8OwGZQYV2f8TA3DuHOQAHo9T+vlGn4bJy3Sh+rAD6xXFivbLY8fthEjColpA66pdizmopH0yc5IQlSTuzCnr60ixUwHlBcUcP8AN9Ypm4hKn+LvUBhvRjHbSSOkoXLUo1zZx0uk9de8VokpUOd2Dglh/wCQ19IvTKBZRT2AcV6kkBqaCLszfZYNbT2GvWEUfYCckFIAJbQNqw1bVoCx7h3/AA06Qb5mhGV7EDTqIpxOHd3+zu4B7f3jSV9DxkZnFqBN7hqs/wCqwsJUrlJUmrVy20tGhxODoSWPRrfnCXF5UFlEsdTUDttpEOLvYXC+xZ5RSM5mBSQduWuj/Ed6QLhuIlZV5LJQm5aqq1J/pT0vEeMpWzB2S2Vi7akq0aM7JxUyWpakqAJooNQg3iqjaJSjrRq/LkzlAFlqoHSVDK2r3A/OKJ/nSD/KKVyzavKO4JodHN4y372ZaxMlu47j2jTfxYT5b1QxrMSlr78rPegeA4OP+E1GiRxas4V/LAUBmUC7Utl07kRHEzUqWFIWXy1AqD2NjFciQKqCwoEJ+JNmcnsWau0RXiwpJyqQSB9lIdh0FDG0B0tDIYbkF0lrKmN3FIpxBBT9mg0La1c7QIie6XDPyuAKg3dnBDxeuSoZsjHsp2ewNxC0LTo5NmWYGYmgukpT6s8EGcMgAyirNSjdN+sCTlzUlloTShCOYnTSKlKCgU0J/pIZV9N6bxlEWFp2VzpSglShlrTOaNu77wslsgKKFhT2DBObQ5STbtBKMeXbyVKUSxUsBgw0akWgTVIdSAAbJyqS4vY6bBovspxb0D4ZK1OlISlQNk0DWVzHS2kDnDkU81NKXm/QQaEnK6d2Zw4pUVAiZkn+hf8A2f8AtB0gOK9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3556" name="AutoShape 4" descr="data:image/jpeg;base64,/9j/4AAQSkZJRgABAQAAAQABAAD/2wCEAAkGBhQSERUUEhMVFRUVGBgYGBcWFxUaGhgYGBcYFRcdGBgaHCYeGBsjHBYVHy8gIycpLCwsFx8xNTAqNSYrLCkBCQoKDgwOGg8PGiwkHyQsLCwsLCw0LCwsKSwsLCwsLCwsLCwsLCksLCwsLCwsLCwsLCwpKSwsLCksLCksLCwsLP/AABEIAMAA6gMBIgACEQEDEQH/xAAcAAACAwEBAQEAAAAAAAAAAAAEBQIDBgEHAAj/xABBEAABAgQEBAQDBQYEBgMAAAABAhEAAyExBBJBUQUiYXEGE4GRMqHBQmKx0fAHFBUjUuFDcoLxJDOSorLSFiVT/8QAGgEAAwEBAQEAAAAAAAAAAAAAAQIDAAQFBv/EACURAAICAgICAgIDAQAAAAAAAAABAhEDIRIxE0EEUSJhFDJxI//aAAwDAQACEQMRAD8AZhMSCYmERLLH2dnkleWPssXBMd8uE5GooaOgRemQTaOpkPYGA5INH2HmFNRQw+4ThvNHMovW0J5OFJNA8anhmCyJsxjg+VNJa7LYlbKP4GXYH3ghHCFJ+0T8oMK1DaLpOIOseZLLko6FCIJNQzNEpSTB5WDHTJBER8v2PxKJIglMvrFXkgbvE0jrE5OxkqPp8jMGJ9IyvEcCZSzlzNvGrXKLUNdIHGFUsc5ArYa94tgzeP8Az6EnDkYlcs63ioy43yuHyzQoSfSFPFfD4Z5Y7j8o9DH86MnTVEJYGtmVKIiUQZNkFJYhjEBKj0FPRz0DZI+yQbKwZUWEcn4QoLEQPIro3H2BFMcyxdkjhRD8hSoiPmizLHCmDYCuPok0fNBMRj6JNHzRjEQiLP3ZTPlLbtDTE8HmSjVOZ3tWGXDUqSMpS3f8o5J/JSjcdlo490xTwXh2ddRy6w6/+JyyDzEHQxb8NQIKl46PPzZ8snyg6OiEIrTFCvDExHwKSe9Isw3h5Yuwu5DmHfnuLxbKnbxB/Ky1THWKBmcVw5cit0nUfUQVKxpSOYMNIeFQNCHB0iJwySkpKQx0jP5HJVNG8dPTEGP49LlS1zFVCQ7amwA9yIy+C/aODOJmgIlEMAnmKS/xaFocftCwgTglFKW5kBRGiXPvVo8fOIKFOCRW4hvxauIKd7PbMb4mkyZaZqpoKF0TlrmLPRoGwn7Q8MoVUpB2UkufaPOPE+JPlYeUWKkJWtRAasxdEjoEpST1JhJKmspNwPX9GJ6Y9Oz9AycXnAUlQUk1BGogqXGO8NJV5HJUJNK7h4c4TjLUWPWD4nONxA5cXTH3mRATDFMrFJIoQYkucdBEOLvoey3PETNLQpxPFik1S1WvFKuKhtukXj8eTJvIkcn4MTZhLl4ZSeHoA+EbQmlcRCS9axM8dVtHTPFllpdE4yitsbDDICnAYwBxVCGqWLQFM4so9IDxE4qqS8PjwSUrbBLImqRUFZTFKi8dMcaPRSo5WzkfR1o+aGFIFERIi0piLQbMVx9E8sfZYNmPQUzBeK5yQawLKxAMEpYi8fNceOz07sW43BsCtBIN2uPaBsJiMw6i8N8VhM4orK3ZjEPLyglKB2Gpi8cicafZNx2BBR0i5E1UKcTj1Z3y5ehiHFfEHl4WcvzBLUmWrKpnZbMlgbl6RWeKSV0KpK6NAmYrV4uROejh9n+keJeHOKTSpU4LyrCgCtS1MVVWcydaJIfrCPD+IGnGetzMM3zMwd/ifdmsWjhlJKyz0kz079oPj2UiXNwqBnmFkrLOhP2iOqhT1jzPhK889AUxc7ev0hXiMSZi1KUSStSlf9RJNO5hjwQfzE01d60a1Ad6esO2lHQVbY049iwqcEpJzJDGzVL/AF1ivh0hK5vMwYi7ir7ekDz8fLViFgB8xLqqRZrXYaRPCDy1sVAjNQgMe1RSOd/of3Z6L4DxagqZKUAlwMrF6pejb5TeH+Jwjl2jHYDEMtBD2BfWhauvSN7+8AozZTzBx1Bjq+NkfoTNHYuRL5mB9RHZuIWkElRADkvoBrBmBZCnKWe0G8QwgmoIADkHQVoaHoY6p5UpU0QULR49jvEi52JBzlSQvkAdmBofW8a7hk4Klhi7P+NHjymYsBVRY1AprbpaPQ/BCPPVMUhQYpTyE2UCXbW1fWNHLU99DOFxHM+cEpKlEBIDkmwEUYHHInIC5ZdJJHqLwN43wS0YRbixQ/bML9IXcB4sEy0jywEqJcoNEks5INtLGOp54qSVkVjbVmijM+IPFqZM0SkKRmH/ADFrzES9hlHxKavSEvEP2lTEqmhCEEDMJZDmoo53/q9I8+ViCvmJJJLknUm5PWJ5fkaqIYY/cjbcX8fTFn+ScqRqEsVdS5p2hh4V4+pZJUsqL8wL13uamPPM0anwWiqzVwLesccs8krsvGCuj1FBcAixqI60AcFngjJtUdjp6GGeSPVx5VOKkjinHjKioiPmi3JHMkUsQqaOxZlj7LBs1Gkk4lJ+yIMyAikCnBm+VotlTm6d48KVPo9Bfs5NWoaP0iiXxZIdwRu8EpWCXzekVY6SClWVnOp9oaPHqSA77TBsViELYlILWcx5x+0biiSlEgAOo5ykGoSh2p94n5Rzxb4xVJm+VIqUUW6X5tg9gBU/2jG8QnLmTDNWtSVEDMo9gzAfZ6aQ+TLDEuKJq27ZTNxCpWZKCQhTZheoFO1CR6woXNK1Oa0p6UFobYfhsuYCVYhIJIDMXOp+WsUIwKUTVy1fEkqD/wCVz82HvHFyLUweW/WC/wB6VKB3NHHUflFZKW0Ba1aaxXjZr5Q4JTYAjVjAc03RuR3DYk5gbkBhR6Ct/wA4a8Jxj5lrNEBywFS7Cn1hLgJ7KBdqmjOGD9fxi9a6BiXNwKDtSC1Y6NzJx6VJllJ5UlnykMdn0FT0pHqHh3iUoykSgsZ0pbKaFgSzPQx4V4cDzPLV8MwFCq7vlPcKAMOsXjJiFoShRSUJen9RJbtZ4j/WVFHuNnuRSDFMxFwFMD1jzvgnH8TNQkrnOSogvle46bPUQmPjjEHzRmqqiFJCR5bKck05nAb1jqhKP2TcWZHi2GMqdMlG8takn/SW+dDDLwxxs4eaCkkBwXG4rXcXBEL8UormKWvmUpRKlakmBDPD0gt2FI9L8WftCQuWqSEhpiGJNw5flq2ked4vjrIMtAcc1bXbbasK8VNckv2gbPYfotC9sTaZ1M5yQNNtoHmyglYAdiH9dY7hF/zFdhAq8wmAE1Zx6/7Q9hDFxpfCE0CYQdUmM+gvle5eHHh9Dz0B2d6jsYWW0Zdno/CZw80b1HuKfhGgaMlLsnK/KpLEU+0I2Ylx2/Cn+FEPkx/KynLH2WCBJPeOZI7uSOaijLH2WL/LjvknaNyNQceNK2EUq4mo3A9orRhX1A7mLjw6lFJvHJWKJb82UKxJjicYpmctEFy2LaxiPGfi1UpflSVAkAiYw+EqDNmf4m2tFJuEY2xFbdGU4vxVK8TMXR1KVzDViwLP0hJPxZUTUs9H/VI+l4AzZmUUew27mGn8IRLTmJUtqfDT5G3ePHlXLkdMIMp4dlygEcxJL/dIA0trBPiRIlhByAqmIYq6oJHuRl9oacb4S0qUqSzFOdXM1SwFHsBC/EYoKk+QolVHKizuGVy9rRNyvZ0NUqMoEquC+24MFYPhpWSoM1aqIYOWua31iSpQSoMXFDcexbpD/g2GTzNRCwxB/qDkM1R6Q1+ycYpiWQrKSlg6X61epFaxY0fLwrLILipc7Fz7iG0uWlmypozvcg62tWFnkUTN0C8Ibz5eZZQCocwahenSGnEpoOIUQt6sSxFeo+sUKmyglSkpl501YpJFD/TYmF+Hn5io0AOhc1Lm96OY55y5bC5ao2eFxJl4RwoO5IZh8StB6XjJIxqXUlDghWUk/NzDLzSZSkJAGbK5rQg6E2hXhkKlKWSAAATUDnUQyX3qX9IfFNV+x07BFYslRfdnfbWA04tJJ6DWOoRmJD2r7XiniUhI+AvuI6Oa6J2VmfUt84rXMq5gVE2sfTJlIb2JbCcGXJPWIYyWy0q3ESwaOWJ474Unr9Ia9jnZc6oHesM8LiilaSKkHSM+k1hhLBIzCoDO9On4wxj0jhHEgtwHSoVY3v8AOPW5OMQpIcCrH5PH564f4h8uWEhLrf4iaAdAKvG/8IePcy/+IUFAJYJSgC1i+tI2NJXZpO6o9Sw+IQLMOwjply1PyivSFuC4lLWnNLYg/LvHcRiQfhcetIosdvVk3KuwtMqWhThI9Yt8uX/Sn2hPXeI5jFXhv2J5a9FBmE6x9mO8KuKeIpUgspQKmLgGzXe7XteMjxvxtNIWJTBxyjK7JNCSu2YEBv8ANFZZscXRFWxh+0DxOqTLEuSSFLzBcwPyAM6U/eL30EeaEhNVH0B0bXq/vEMViJiyApaphBcAkqAJv84ivALISMpLVISCVPeoFe0cGTI5vbOlRrSLMDLzGqlJZmygk/iAI1GH4MMgSQVlyec6ipDA/p4z6cMtGXy5czNsUka9hl7PDnCzMTLGYy0pQQ5USCBs5zOHI+cQk76LwGnF8MPLAQAOUA3OUdNX0EI5GBUk8zijgED8n/OGC+KEo/wyXdwtKiOhSNLNAJ42E5gm9nBc9w/eJXSDJrszuCRU/oawSueUqDPSzWB9IhLyuGahP6VEV4hlc4HQ7Fr94LnZDkWYjFFVSakv0rdqwZgZpFQSSkh2sxHcNeEsyeCC79CGa71j6WskHLQjV9y1IWS5Iz2aOWgLNHqGLBg+ocbhqiIpk81WqSAmgFLAHuID4fh1uCSRUHu1N6C0M8LhAlZUVO5oCH1eh9o5Zyr2C/TOD4iKsQLnR7UHf2izFy2RQIIDfFvsNYI4hiUIZRLGtAB+EJsbxgqojlG9HP5CIw5TaaA1sCxSPLO4I1hTPVtBWInbk+peF02ZWkejBP2FEJg1jqJeYgb/AEiCg94KkpIINKBrxe6HQQhI/VzHOJyxlBt/vHZbmie0O5XARNkqYjOAVJrqmreoeDy9jLZlpMt+0HpmcuUfDr1AqIGkirQaiR0hmxSsTG3eGXCcfkWD7wLO4aoKAFXA+cQwyWmALoHrpTeBGaZkeweFvEolLIB5V5XFGeyFdrg7NGzUp6x4VgOIoTMyOQ1NwEk/RQf1Mev+FeImfLyn45bAv9oaH6e0dGGaWmTyxb2hoRHMsEfu5jnkn9ER1c0Q4s8AXxdRzKWokqLkllZiWgJeJzuS4fTcXc6RoOMfs3x0pT+WZyB/iShmHqj439DCrA8IKy6nSmxJBqdgL/KPISivyOhQpg2DGU51EgdKkwcriC8reYoAl8qTv21eGmKwKElKXLZbgAkkhm2HrAksJQoOHP3hQ+1olKcJF0q2HcNlkhJU6i/LmJyjr/vEuMYpcuSyQ+e5Bc5XrTVw3sYvw2LWokjK4BYG1Hs1xGbxeImzBmmVIB6hh92FtVoMnrRV+9OCQ1jVmZxRi2+kBzsUgi7lmcvXtt3iOKUpRIY00ag6tAycQpmodqVtBUTnaCcTPGhc6MKhxWusK1fe/XeGY4QsoHLdheo11tSAThVFRSASdhX0PtDRcfTAWYcpeoKvUACGWCUFLJbKAC+X27wPheBTClyGGrkUHaGMuSJJooHQt8RrZuu/SJTlF9MbSCMPNcEA/DqXAIoT3NTD7ALSlICyLnZ20tGU85SVJKkKSJgzot8ILP2oYNTjSzq1LUa+n4RDJibNXsv8RYY585cJNk8tBS2gvrC2WhBAdJPvY3t2+cWT8RmUSDUVZVLXpq7RCQiinSakWBH9re0U3QewPGYNLZk03BuC+h17QtMkXI941+F4FMWlSkJUoGjljVnFLn2gVfAKlJIdN2IB9qmHjkrTGUTMTEPbtF2CwJWWDnt+rQ9ncOQhVQOzE/Mke8FSE3COVnHKz7VLVhnlVaGUNiqRhRmCWfRwXbsN4cYhAkyiEvmXQHM7WctYRQqQEsNLmvyaK8WU06daRZbWxqoSnDHM/WHEpYbLSzdd/rC2Uspdz2EE4bEOXJegY1vC5LIyDPPJvVheFvESFLCm1t/frf1hzhwQyaO2rdx+cLOPBSZjNoAk01qDsdRCYn+RkXKwwlrlLllwUBRBIcAk2elGMazgnHlSSiYm2bIoMG2r0dh6xkMbgUqky1IJJLBIY2L5h3Cq9jFnCMVnX5RTRaWNK5wzEeoHzjov2Us9/wCH49ExAWmoOmqTqDBLjrHlPhXja5JAUa/CoEEOPslgL9ekbD+PTPu+0d2JeRaOedQHAlTJUuV5KgSSjMZxWqhoohi77C0Rx2DE5a0T8OmagBKvMDBQqqgBOdw2haGy8C6ZaX+Agu120iSMOQtRcMpLEa0JPtWPLO1mFx3gSTNAVh1mQVJcImJoQ3Xm73jP4jwRPkgzAPN+8hikAdBX5aR6rLwZBlEgcstSTY3ZqxWJISKAJUEUZqc+g9/eJSgn+gONo8h87KkpIY1cMwbWlw92hVjcNRCUpVcuSdCNVa9o9qxXB5czMZktEwZmchiOYBwoV1MIsT4KlH4SuWbsoBaaAbMdesQ8c47WyLxyPGp2AXmLZnJLgV66RThUFBcpL6Fi9do9M4r4TxSaywmaPuK5uvKWMJsR4bxwQCZGVJYDzFISX7E69YflNqmhHGX0Z/DzqWLi+0U5wlbBOXNUkVd6u7/jGsPg3E08wJQpQOUBSCeuUZg7XgST4Envl5FlOVwpSXTmchxVgb1gLE/ZlCQlw+KzOduwHzMFS2KxmCVJDmi0f+QqPaI4zhZk86/LYv8A8smuVRQQKMGVSO8IZUxACeZlhiKiwiiwRWx1BWO5nl4pFZUsKlI/ljzBuxSxFQL+sZ/91mEOmWlJDUzywe/xRtcBgUqTiAUg/wAoM6R/+ibUgH+EtlTlBJD0YNSjlrRuOyzjYow/BApJKvKcu5E6Xme1iaiFx4UtMyqeV75k2G7FjeHc/g6vMKfLDCrscuzV1gSfw5IflCVbFj6jeBw/ZnAK4ZixKUWQVEuCUrSBd6A29TB+OSmYt5knOlgQsfGKAs6aLZ9RCrB8LSZYKiAw2u1bj2hpiuAJKkFHKCASKgFw7Cr2Y+sFx1SNQFjvDyVpzIBUNUqBzE3q4hcvhy5aaoobMLH7ph1L4LKDFbsHJIUdNBqf7wFiuLpcy8iky3oUlzRNKKYXKSQ8JwdfizO6FcuQT8QSnv8ASAsdghmfN2LejNpBM3HO1HBOwFOortFPmFlMkOKJudAafhFI+T2T37AZksJPNVtKH0OgMVYRXNXd9WEHLlkqSSAHfNQRwgsoEkO7GoYFm+sWpvsVxCTy2FTSvv8AKBOKyxNCQCCpDA16v6mIhIJQT9C7COLWxUxFWf0oI0cdOzcSvMPJACy6CSogHQvTV3AjsrFFCRMBUoioBvU7esRShId3v0AeJeakAC3Rx9O0VowXP4suhSKk1YGgdz+cGL4zPctOX8/yhInFB6K+v4RUrFFyyV+yodNrozP1Zp2NIgpwKM/9444B1NX1itc16ZVfLcH6RysuESC4McWh1C36MRTO+76UpHFTDXKHrqY3ox1SARbr9R84icMNjZqE7D8hHVTD0H6rFKp6gRlDswNDbU9YDMSm4YKb3sN39IFxfD5ZQAtIKaUO4II71AiviONWAyGdRArlSzltT1i9GJLBykkg9T6UaF7YbKsRgUEhRykpFHq2YMW2BDvFGIloQFKcAkAnKKqYBn3oGEW4qWVhIDgs96+oZiXjLcb8YYfDzjJImTVJpMKCkBJuQHfMobUGkag2YnxBKmHOpaFgF3KkKCd9mv8AjCPwxi8uIdRU6Uq3LOQHFI9V8RYgHALVmKwpCWUPtBTMo1GmjUtHmPhmQ+LWS1EFuvMIe9Ceza8JxktKMQU51HImjKb4x0pvAkrEZmXlXckFr7X7ARoeEYdPkYpgAcqQ5+Xf+8ZiZxJPnow4qQhaydAAWDb6xKUuKbHX7LZmLSzGSczVL+m0J8XiWc5VHW1m2rDmbKryqLbP71hbxWZkKUqfmSpSXFDlLEDeJ486m6FTvo+l4xKpaBnCGBcOLm/yaH+J4thsqE+YkHKAGdwClm6bQg4ckZUkhw/1hl4k455aEhITnUhOgoGFbenpFmMhNxTi6PhlrdNlFNATSz1yu0IpnMqur621/KCJMwrU5v8Aiw1icmU7uNootCPZQpJYNoL1p8ohU0BBr1gpaNvSIy+un1hhAZcoquR+FfeOfuilFgbj+wfYtDCWoAZUjX33iSJoBPez699oNgFiODgWNq1J72aODhgu1NXzV2YQdNXUZb7/AI/hHSskFrfXasEWhfI4cKhk+34e0T/cQCxZwNBBKXAO/wCrRWJjXvs0aw0c/dU60p1r82jhkJic5d9/ytH2ZcG6BR+g/MVQ5XHSj0e7tE/3hr+wqYWYicBLSGLoWFgKTejBm7xYqYWzKLOzilK73idlqChjwwLsHbQe/QREYlyQBWvxOxAuxPTpA60pC0pQgfCcwSHZ6cx37xCfOEkFU3QgMHJJsANyRpaEchqLji1EgZmcmwpSweJGSFVBJBckuSOrU30hT4m4n5KElVQSQ2ZmYcpLVZyLbRfwjjXmoQpdCUqAqHWEsCQB12hOauge6GOGQSSSAA+orYV6RfJksqpf9NHAtgXAABLt6Fv1WFeI8TS0FVQSlAUnqSWAO28CU1HsbrscImjMACCXNiKMdo/OKZ5ViFE1zLW/VyY9A/eVBRUFEKJcl6uSSW6VhUeBSgSrIA5ulxXqHjmXzFVNHN5lfRpZA/8AplAg/b7UWLxhvDR/4maWB5AKt/UNI1CMWRIMgH+WQQ1Dc5jW94XI4SkKKkpZRoVDXWsH+XCvYXmjehpiOImXg5pBy5lygf8AudthaPP+KcTXKxYmIZ/LAZQcEEkkdI2c/AZ5ZQtTpoopzMeV2te5hX/8FE8uhS3psWFxQ1F4aOeD0ynkUtUUYDxylFV4ZMwu/wDzVgD/AEsXgDjPileMnpUpKUiXLUAEksxIOusaBH7KVBJecx0GV/rAp/ZupDkmYf8AIlPfUvD/APOG0itSiui3hs/+UlwGZr9X2pCDjOLC1qrZkjskQ+HBlBAQAqgIdqjvo8J8V4ZWHZWbWrv8qQIZ4N7OaWZdA3D5wr+tIZSQdw0K08HnIJ5FeghphOF4hQokJGrqEX8kXuzKaYEriI8wJYgOzvqem0WAwfK8KEkKKhQvQKvvW8HTPDYZ85G7AP8AO0B54ro1szyl1a0fGaA+Yjp3jTDw3LLZq6CwrZzEJ/h7DocqTRmdRP4awnn/AEBuX0ZpM9L0qSNI551WSk702esa6VgJQAyJRWjjpb/aCV4NKQ4SHtQAXqK3gfyH9A2YnJMUp0oNOpruOkG4bhUxQcCtw5b0Jh3PmOPh9q60tUxHMCz1FHSSaHQ2pCPNITk72AyeAuOc5SdOv17xz+Cq6e5/9YYg3yM+zkp9nvFf8Um/pCvzjeaf2NyPU1Ac+UDMoBw4ctRyT2udooM1yygFJL8jdTff+0RkTiTMShLAJopuV6mmp10N4sl5UpcA+YUV6MK1sm/zjpezqLZWZNaJCm/ucvveAuOSEzJQzOElTrvzAOUtuAqIzONpQ4Uyik0S9/tGhqdBGd4px1WJSwUUkAEkBiCaADan4xCeSMexJTSI+MscFrCSiwICRs4LndyU0+7AvnuZTAp8tw7kElw9KZRT5xASAQCVOaVJ0TQNsWb2iyho7nvq9m2tHFKbbsg5NvQzT4nmOS5S4a4Zifxcu/QQpyjM4BB1679XiMySbpU/RjX9fSOy82ocaf2hJvktsWTvsIlSH1rW5HpElSSLj9dI+wuHUQAxNX/W0PMLwdIDrBdn2HWsaGJyGhjsR/uoNg/QXg7DcGWR8J/1MIfpKZaeVLGtRoDu0A4jFzFAkFLO1zF/DGPZbxJdg6fD+60+ge9INw2GloqgB9TmNadaRPAoURm5VUbYU+sQxU05bgV/TRVRSXRaGNLaLJ3Ekoup+1YRcT4mFEMFt/mDewpFGISbu7m5+g/OAcRLTo53pQXo5hJcmaUZMkqe1XT63NdBcxCbiAwJUNrD06xSFEGrB9Em46hj8rRTiZJJcJKi7VdgevSusKor0Q4pLRcZ4BoCb67akmzxZ5ouFU+7U92e16wKUg0WRccpCal35XvrUbxfhpIUSqWkvY6soVqTttXtBaJ1fZJKiohlGtiQPx09Y+nBQPMQSPtEivQgdIgFLLlQTmDguRm6PSKMTNOgKQWzMAo9qaVFWhTL9Fgx9BlQTUXoWNLfFFWKWaOE8ui6X+8o09oqmKUpilZYgEBKBrpmvtFJmTkkueU2KRnrsSTT8IdR9mr7C1Yg7Cuj0rsUxJM9IDJoSKg1y12gaZOLubh7hiKN8Qo0RMpS6J5nLuSkClWpW0ajL6CZuJCRdPLcmlPzgccSSBXKHs1X9NYHxsnK1lGtVHlB6A/iRAy8Um2ZJN8yUgAAesOsYeBoZGEUQPhCVENVnUdG3aIK8Ml9f+v+0AyeMEJ5SpYIfmCS2Wl2prBEvi4YUFhoPzgKNE/66ZuMbxDIpZch3AP2gczhwbAs0KjxVfwhqcrj7Wp+tesLps8qWtz/AIky9yQopFfeKMW9iWDixLEa9TBnkvoaWRvoJnod1KJzB6h2+f6rEZZ0cUDegrf1ioVN36fhfXvHACSzBr0qXNC5jna9gJLWG7lyw06x8C9UWtXRouAINKu2mjaxWtDjvrCOIKPkqJZq7sAIZ8OwGZQYV2f8TA3DuHOQAHo9T+vlGn4bJy3Sh+rAD6xXFivbLY8fthEjColpA66pdizmopH0yc5IQlSTuzCnr60ixUwHlBcUcP8AN9Ypm4hKn+LvUBhvRjHbSSOkoXLUo1zZx0uk9de8VokpUOd2Dglh/wCQ19IvTKBZRT2AcV6kkBqaCLszfZYNbT2GvWEUfYCckFIAJbQNqw1bVoCx7h3/AA06Qb5mhGV7EDTqIpxOHd3+zu4B7f3jSV9DxkZnFqBN7hqs/wCqwsJUrlJUmrVy20tGhxODoSWPRrfnCXF5UFlEsdTUDttpEOLvYXC+xZ5RSM5mBSQduWuj/Ed6QLhuIlZV5LJQm5aqq1J/pT0vEeMpWzB2S2Vi7akq0aM7JxUyWpakqAJooNQg3iqjaJSjrRq/LkzlAFlqoHSVDK2r3A/OKJ/nSD/KKVyzavKO4JodHN4y372ZaxMlu47j2jTfxYT5b1QxrMSlr78rPegeA4OP+E1GiRxas4V/LAUBmUC7Utl07kRHEzUqWFIWXy1AqD2NjFciQKqCwoEJ+JNmcnsWau0RXiwpJyqQSB9lIdh0FDG0B0tDIYbkF0lrKmN3FIpxBBT9mg0La1c7QIie6XDPyuAKg3dnBDxeuSoZsjHsp2ewNxC0LTo5NmWYGYmgukpT6s8EGcMgAyirNSjdN+sCTlzUlloTShCOYnTSKlKCgU0J/pIZV9N6bxlEWFp2VzpSglShlrTOaNu77wslsgKKFhT2DBObQ5STbtBKMeXbyVKUSxUsBgw0akWgTVIdSAAbJyqS4vY6bBovspxb0D4ZK1OlISlQNk0DWVzHS2kDnDkU81NKXm/QQaEnK6d2Zw4pUVAiZkn+hf8A2f8AtB0gOK9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4" name="Title 3"/>
          <p:cNvSpPr>
            <a:spLocks noGrp="1"/>
          </p:cNvSpPr>
          <p:nvPr>
            <p:ph type="title"/>
          </p:nvPr>
        </p:nvSpPr>
        <p:spPr>
          <a:xfrm>
            <a:off x="-304800" y="0"/>
            <a:ext cx="9753600" cy="1066800"/>
          </a:xfrm>
        </p:spPr>
        <p:txBody>
          <a:bodyPr/>
          <a:lstStyle/>
          <a:p>
            <a:r>
              <a:rPr lang="en-US" sz="5400" b="1" dirty="0" smtClean="0">
                <a:latin typeface="Arial Rounded MT Bold" pitchFamily="34" charset="0"/>
              </a:rPr>
              <a:t>Unique natural formations</a:t>
            </a:r>
            <a:endParaRPr lang="bg-BG" sz="5400" b="1" dirty="0"/>
          </a:p>
        </p:txBody>
      </p:sp>
      <p:sp>
        <p:nvSpPr>
          <p:cNvPr id="11" name="TextBox 10"/>
          <p:cNvSpPr txBox="1"/>
          <p:nvPr/>
        </p:nvSpPr>
        <p:spPr>
          <a:xfrm>
            <a:off x="5181600" y="1219200"/>
            <a:ext cx="3962400" cy="5262979"/>
          </a:xfrm>
          <a:prstGeom prst="rect">
            <a:avLst/>
          </a:prstGeom>
          <a:noFill/>
        </p:spPr>
        <p:txBody>
          <a:bodyPr wrap="square" rtlCol="0">
            <a:spAutoFit/>
          </a:bodyPr>
          <a:lstStyle/>
          <a:p>
            <a:pPr algn="ctr"/>
            <a:r>
              <a:rPr lang="en-US" sz="2400" b="1" dirty="0" smtClean="0">
                <a:solidFill>
                  <a:srgbClr val="FF0000"/>
                </a:solidFill>
                <a:latin typeface="Arial Rounded MT Bold" pitchFamily="34" charset="0"/>
              </a:rPr>
              <a:t>The Rock pyramids </a:t>
            </a:r>
          </a:p>
          <a:p>
            <a:pPr algn="ctr"/>
            <a:r>
              <a:rPr lang="en-US" sz="2400" b="1" dirty="0" smtClean="0">
                <a:solidFill>
                  <a:srgbClr val="FF0000"/>
                </a:solidFill>
                <a:latin typeface="Arial Rounded MT Bold" pitchFamily="34" charset="0"/>
              </a:rPr>
              <a:t>in the region of </a:t>
            </a:r>
            <a:r>
              <a:rPr lang="en-US" sz="2400" b="1" dirty="0" err="1" smtClean="0">
                <a:solidFill>
                  <a:srgbClr val="FF0000"/>
                </a:solidFill>
                <a:latin typeface="Arial Rounded MT Bold" pitchFamily="34" charset="0"/>
              </a:rPr>
              <a:t>Melnik</a:t>
            </a:r>
            <a:r>
              <a:rPr lang="en-US" sz="2400" b="1" dirty="0" smtClean="0">
                <a:solidFill>
                  <a:srgbClr val="FF0000"/>
                </a:solidFill>
                <a:latin typeface="Arial Rounded MT Bold" pitchFamily="34" charset="0"/>
              </a:rPr>
              <a:t> </a:t>
            </a:r>
          </a:p>
          <a:p>
            <a:pPr algn="ctr"/>
            <a:r>
              <a:rPr lang="en-US" sz="2400" dirty="0" smtClean="0">
                <a:latin typeface="Arial Rounded MT Bold" pitchFamily="34" charset="0"/>
              </a:rPr>
              <a:t>in Southern Bulgaria rank among the most remarkable natural phenomena in our country. Over an area of about 17 sq km </a:t>
            </a:r>
            <a:r>
              <a:rPr lang="en-US" sz="2400" dirty="0" err="1" smtClean="0">
                <a:latin typeface="Arial Rounded MT Bold" pitchFamily="34" charset="0"/>
              </a:rPr>
              <a:t>millenia</a:t>
            </a:r>
            <a:r>
              <a:rPr lang="en-US" sz="2400" dirty="0" smtClean="0">
                <a:latin typeface="Arial Rounded MT Bold" pitchFamily="34" charset="0"/>
              </a:rPr>
              <a:t>-long erosion has created a truly unearthly world. One can see various forms: pyramids, giant mushrooms, ancient towers.</a:t>
            </a:r>
            <a:endParaRPr lang="bg-BG" sz="2400" b="1" dirty="0"/>
          </a:p>
        </p:txBody>
      </p:sp>
      <p:pic>
        <p:nvPicPr>
          <p:cNvPr id="20482" name="Picture 2" descr="C:\Users\User\Desktop\250540355768.jpg"/>
          <p:cNvPicPr>
            <a:picLocks noChangeAspect="1" noChangeArrowheads="1"/>
          </p:cNvPicPr>
          <p:nvPr/>
        </p:nvPicPr>
        <p:blipFill>
          <a:blip r:embed="rId2" cstate="print"/>
          <a:srcRect/>
          <a:stretch>
            <a:fillRect/>
          </a:stretch>
        </p:blipFill>
        <p:spPr bwMode="auto">
          <a:xfrm>
            <a:off x="0" y="914400"/>
            <a:ext cx="3467100" cy="2600325"/>
          </a:xfrm>
          <a:prstGeom prst="rect">
            <a:avLst/>
          </a:prstGeom>
          <a:ln>
            <a:noFill/>
          </a:ln>
          <a:effectLst>
            <a:softEdge rad="112500"/>
          </a:effectLst>
        </p:spPr>
      </p:pic>
      <p:pic>
        <p:nvPicPr>
          <p:cNvPr id="20483" name="Picture 3" descr="C:\Users\User\Desktop\Melmiski piramidi 14(1).jpg"/>
          <p:cNvPicPr>
            <a:picLocks noChangeAspect="1" noChangeArrowheads="1"/>
          </p:cNvPicPr>
          <p:nvPr/>
        </p:nvPicPr>
        <p:blipFill>
          <a:blip r:embed="rId3" cstate="print"/>
          <a:srcRect/>
          <a:stretch>
            <a:fillRect/>
          </a:stretch>
        </p:blipFill>
        <p:spPr bwMode="auto">
          <a:xfrm>
            <a:off x="0" y="4319080"/>
            <a:ext cx="3429000" cy="2538920"/>
          </a:xfrm>
          <a:prstGeom prst="rect">
            <a:avLst/>
          </a:prstGeom>
          <a:ln>
            <a:noFill/>
          </a:ln>
          <a:effectLst>
            <a:softEdge rad="112500"/>
          </a:effectLst>
        </p:spPr>
      </p:pic>
      <p:pic>
        <p:nvPicPr>
          <p:cNvPr id="20484" name="Picture 4" descr="C:\Users\User\Desktop\i_1222182387_stob.jpg"/>
          <p:cNvPicPr>
            <a:picLocks noChangeAspect="1" noChangeArrowheads="1"/>
          </p:cNvPicPr>
          <p:nvPr/>
        </p:nvPicPr>
        <p:blipFill>
          <a:blip r:embed="rId4" cstate="print"/>
          <a:srcRect/>
          <a:stretch>
            <a:fillRect/>
          </a:stretch>
        </p:blipFill>
        <p:spPr bwMode="auto">
          <a:xfrm>
            <a:off x="2057400" y="2895600"/>
            <a:ext cx="3305033" cy="2516332"/>
          </a:xfrm>
          <a:prstGeom prst="rect">
            <a:avLst/>
          </a:prstGeom>
          <a:ln>
            <a:noFill/>
          </a:ln>
          <a:effectLst>
            <a:softEdge rad="112500"/>
          </a:effectLst>
        </p:spPr>
      </p:pic>
    </p:spTree>
  </p:cSld>
  <p:clrMapOvr>
    <a:masterClrMapping/>
  </p:clrMapOvr>
  <p:transition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p:spPr>
        <p:txBody>
          <a:bodyPr/>
          <a:lstStyle/>
          <a:p>
            <a:r>
              <a:rPr lang="en-US" sz="4800" b="1" dirty="0" smtClean="0">
                <a:latin typeface="Arial Rounded MT Bold" pitchFamily="34" charset="0"/>
              </a:rPr>
              <a:t>UNESCO World Heritage Sites</a:t>
            </a:r>
            <a:endParaRPr lang="bg-BG" sz="4800" b="1" dirty="0"/>
          </a:p>
        </p:txBody>
      </p:sp>
      <p:sp>
        <p:nvSpPr>
          <p:cNvPr id="22530" name="AutoShape 2" descr="data:image/jpeg;base64,/9j/4AAQSkZJRgABAQAAAQABAAD/2wCEAAkGBhQSERQUExEWFRUVGRoYGBcVGRsZHhcaHRkcGh0ZGhoaHyYeGxkjGRgaITAgIycpLC0sGB4xNTAqNSYrLCkBCQoKDgwOGg8PGiwkHyQsKSwsLC0pLCwsKSwsLC8sLCwsKiwpLCwsKSwsLCwsLCksLCkpLCwsLCwsKSwpLCwsLP/AABEIAKAA8AMBIgACEQEDEQH/xAAcAAABBQEBAQAAAAAAAAAAAAAFAgMEBgcBAAj/xAA+EAACAQIEBAQEBAUCBgIDAAABAhEDIQAEEjEFIkFRBhNhcTKBkaEHQrHBFCNS0fAVYiQzcoLh8RbCQ3OS/8QAGAEAAwEBAAAAAAAAAAAAAAAAAAECAwT/xAAiEQACAgIDAAIDAQAAAAAAAAAAAQIRITEDEkFRYRMi8DL/2gAMAwEAAhEDEQA/ANxxycNmphC174AH5x6cNU3kn064Q1a9yPl2wASccnEfzt9sdNQgbdcAEjHsRVzO3rth6lUm/TpgAcwl6gAkkADcm0YZz2cSlTepUOlEUsx7KBJP0xhHj7xueICnyPSpKSRTZgdZ6VCAoKkKSNz8XphNpbKjFydI3KpxmgoBavSAYSpLqARIEgk3uQLdSMQKvjfIqATnaEEgCKimSYI2noQf/Rx82HMoRpNNT7C/7/fEfTF9ED2/XEfkRr+F/J9Y5XNpUUPTdXUzDKQwMGDBFrEEYdnHzN4Q8UZrJ1ZyrArUgNSeWUx1ABkESdvvjX+DfiOXrU6NegE8xigcFtOroIZZvIvP0xaaZnKDRe8exwY7hkHsex7HCMAHpx2cIFsRuI54UgCdj1wAS9WPasCKfGUN9Q2mxB/fDw4kvfAAR1Y9OB38eO+O/wAaMABHHsQKefHfEhc2O+AB/HsJV5wrAB7Hsex7AAOzFb1wGfiwVoPzBO49MO8WzWkb4o3FeIQ3NACqSxNojY+hvjm5eTqS2adkOJJV1BNlF59Z/YYi55qaUxU1kJafUGInqIHb74zbgXjJUcJWmkhlHJIAZTyki9o3kd8Gct4lSM4v8QDTFNmpBgGgARqDN8QF+USd+xw1ypx+xdiyjiWWVx/O/p6gi8kCQew6el74IU88qI1VqoNMncg8vvFvSfbGVZjxOi5ilWVVd6iKalLyyyklhoUAmVcct7XNgBIwbp8RgCtrfOKCBVy8Mr0QdKqoRuWUqm5JBgg9JwLkF2LjneOrKLTKkMRJtAEwSTMDvB327Ygt4oCUyocFxqiBYBWC6mPRYvJ2G+K7neG51aa0xoGUaC9SoVpslIEEJUJEghQQSZ5iNhGAWfz9PIZmsyUiVen/ACKgcOjrCAug21kMR1UXJtICc5X8BbLjm/HDK5Srl5XTzoCgNwdSsarqvUbHqQe4yDinByWYh6QWTp1ZnLhtAPKD/MInTHe84l8J4U+cqM7wTaWMwg6CTzewmWux3wdPgZYu4+Zf92xoljOToh2h6VzJ1aGV0s6UmU2bya6V6i7nXoXcbTe04m8S43lKmWapTdQ+ltK1AJ1qqsQRsRDW6EzGFca8MJRAZnTSTEsxW5i4LGIBI9pm2KRVr0qbnyizHsq22BAMzI1C4gbWOFt6Nlq2y65Xw3SZBXp1AOQOdDWRtIbvIIv2IjEPJ5JzXWldmqEQReSbo095j6nAnwvxMfxAFRRSWp5iu9FNTAOCdJXVpI/L/VHeMaFw0UaWYoV2qq/kwqqyVKEwIUt5ilZE7g9MNQdguRUa5wk1PJp+cIq6RrEg80XMi1zf54l4A5HxdSqAWN7ShFQT2lCf0xPo8apO4QVBrMwpBBMCTAI7Y2pnLsn4icT4pTy9JqtVtKLuYJ+w6zhXEM6tGk9RphFLGLkwCYA6mBtjBPF3jWtn6zlKunKqCAF1KKtNirL5iNuZEdA0H8oJKAvGf/GuklZlp5V61NHdTVR10sFWzIYgyxiCRAvc2xSfEH4mvnmA1nLQ11b4VUgdRd3B1G6qNsVbOPpKsUkEapI+vt/lsB83mC5gC97KIBj0FsT2TIkrwWs+NKtCabVfMAJKwysQPiCyh0DckwTO3QHBSn+IlQAM5gNcKGmJJseo9jfbGeUqMb7+nb9RHbCc6xWIFumC7JUXF0a3kvxBnc37YsB8UWHeJxhGWqMFDgcoOksIME3FpBnf0wfPiPVykkMZJ6Een239cFjbd0anR8Xr1mekH6i/WcPUfFo1AM8dZHvEelz9sYweNEm09Yg/53+2DHEvEj1GXygyOaKLVmTHlkhiLxAAQj+9zSyN2bNl/G9CmD5r+3Q4LZPxMr7ddgTcjv7DbGLeD+MZRS4qVAGOkq70i7qwmQCrSARIgAm/XEylxyotMu5AKoIplpBmCFJWZLM1wLbAnEOQlI3Ohn1bYjEkHGWcE46UdaZfWSAXg2DHcA+hxf8Ah+f1AYstAHxDUgTMX3/eOuM+4yQWDueVldCFFgYs0MQHAHc/cYv/AB5bG2M647W6COnKTAbvHUTvbHJzkyKxXzvJDCwYapIJgQV225mvtaQcHfD/ABCktZdbK6IhqJTMlarNylXmFny1BF77HtgIaJBqjWmmpJJkcpkE/GJVgADa5kdsdanpdCwAW2xDBYtpK9C0CCN7GIOOF/rrPpmbTkfGOSaslKjQLGFSmy0xpIGoqFb+kEGG2kmLzgl4h4G70awyqU1q5iBUapO0RJjeLW7TjEuEcVagadSmFqLTCsdg3MRaLsRYGdhJFpxoNL8VfODrTgVFQMV2OwnQx5Sdz/kY7I86kmpFKV7F+KOB18vl2q1M3UenymrlgeVqYCA0qfXSCDex0tcmL5tVZatRcxQoq1NfMK0L1Eprb+W3debawINojFt8Q/iJlc1RpI1V3qIza4pQChUgnUYUP29tsQ8rxCjlsk1dqTK68tTUi0qjuCCGKCYklSCZMXv1fJxS3ApcbbwEOEcQ0UY8rQGgppuWJAJ1DuJF9j09F1M47Muqygj4R3MTq2+l/XA7g3E6tdBUel5Y20aiwEQVYSJEjlg9gemJDlpkGGtEAsQZgAxMdfX0xatKmzthCkVDx9RNXNkNTdWUKsFi3mQIWoFACqCttztfAehwoix0pP5d2M/7Fv8AbGjV+GLX0BnIZZDhGNxNgzbnobGLnDmX4KtMcqKveBH174u2yOqTKZk+AnUp8tyN5YhBt0W5+sYN0OFMvwl19A4wYzuX0wR3/bEDiWdKUmYbiB7z0wqo0iV3OeLRRqshLVGWQdS07GLQ1533/XE/JfiOFZG1MppOHUMWYMAtw0EhZkqI9Da+KRnlDVpHVV9b6R3xEzmXK3j6YpEts1Pxr43TiNZqVOsTllCAIAD5lS5LTEwJiJvF4G8ClwR6hECVtcxpkWlm/MYAHLO0WG1Q8Ap5ubWi3wvJPso1GPdVj542jNlaSRZbQoHQDsOw9Bglb2KFeFE4yaVICgUNRiCSwiezMRaLkQOwgbYrnD8hTq1qgEqFUFRbYWaSesxgz4rzn84kSC/lAgrBAUuCBInc/fAXgdBldiH0EsRIJnqLWv3+QwkRL/VJEmvwM9CD7jEHiPCG0fDt87W+keuCubzIMqTLGQIK7jY2gi+I1HN1UUEMSysAJ39bkeu98JFT1kA1cmysV0kW1XG6k2PtfpiZxDgqlUrUnBVreWiuWpf0o5IGuRbWLE4k53j38wtpA1LoYemqYFu829PonPU6jqzUU0UoQHnUKGALALJktAJgX+uNIy8aOSVqWARRyTgGoFby9bIWtYhZhh0hb/W9sEuE1qYqaqq1NFQFf5UGoVgjSurl1FtJm53GIza0pODIBYCqNQENcwRJLWEkxAkDdsP5XPEEap06dI2ggGSI/wCq/eepw2+uRSui2cH8PZahXzIzdVhVRZpov/N1Gl5jysH4JVSx5TDRYEAXSzilVatZFUuFBuXVVAh5OoamlQQY09Jx3hnE5ouKwTQSGV+QuoXlhGAlSdjfqTG5w3k8omYqq7gimoNQAgc/OEVpIGtSQxsPykThSkt0JX6W7wvTdpq1OVqhLmNrklQI2EAx+mNR4XSIjp6HGfcBrNcs/wDT/wBy9NIFgIn6nGjcJaVk2nuZPtgi29miYN8QWBP1xkvi7MsruoA6ibTBvYGw+XbGtcdqwrdP0Pv6e2Mk8Vrq0OY03V77EQQfnePpiJxTeRMq4zYDksE6Bgfk2w7kb99zjtPOySXdl0CAxBIUHabAkew6DER9KljqkkQNO5vt6G/xD+nAnP5tnIGoaR0XYf398JcafglGwvmeMENTmARTUa4JMrtYG23pvecS+IcUq0RTNMlGHwaxfSyhit7FNpUiebfALhvC2qmwtvP12GC/GeClKdNpYkvpkyb6Nr72UD5YzfBFtF9AGtZ6rwzFibXJM/Xb5Yv2SyDDJpSY6tVdDp+Y9L7dZxS+DUv56zeDJ+mNB4yz0KDOrGdOtQDbcDSYglb3E36g41m7wdHGvSzZVRDDzAsWK3J6baZOw/8AEYiVs6gleZQPiOlmVAQI1lCQkqR8TwN7YgeEBmdNT+Jps1UglQQoULygKVsoXVNvfviOc5mRnGo06mihQ0h1IEVCQDUdhBkksfQCBtiaNexa8zmiiCYRQNUEgLTAIl30j4jIhZvt0uM4TxdK8tSzAqqtqihQCskgH1Eja+9jNsCPGVL/AIeqq6wXZA2r8tPWAEEKOVbCL9MOcJyCZdG0QsoFaYvebmTFiTfa+CyadhXN5mUFoGoAEtM2b6Rit+IK5CaAYLED5dT8sPeLuJGjTp6WFSWuAwQRpMFDJMXF+t8VLMcTr1tJFJZA/LJAJNyAJi1iJ+mL6sSnFeketSHmGDsBc/vj2bjTBiTtzbx6HpbCK2VzG7FV+I7jr3v+uGDk9pqrMRuf2A+5OCl8kufwhzhPF/4WalJor7K0AgA7gDYztJxzOcSrZmo1Vzd1CnTYEAC3YXEkDr0wqllaQHV29YA+YElvmQMTcvRM3DFv6V3A6ajYKOw+2H2XhDsgNVrLpZl1BIjtYyJj1O1sPL4odWHKvUsCouT26j5GMHKAi5lWGxYyPYMDY/MfPA7OtUJMhB8kn6xOFae0Ctegmp4hqtFwL7gekRckfb54a/1eqdUMYOwGw9h098SgCfzrPy/bDJVj+Y/LVh2vgHb9ItStUYzzT3vheXpEQWUki6KR8R2mDbSCB7kAd4dOVJ6E+4I9hf1Iw/SyzaizAnSJExePhHos/TFJktESvRaSxuT1J3JuWPe5n74Rk1qa4QmSCLN0636CJxMdDAkE/S9+l++F+WUAUIRVJJ1E7IRp0gAEEzN5t8sCZPg7ksoGby6pWmou7QS4BjkCjdoEhbbtJG4JoQnlhHFTlcagDfmBA03gQRb1xCqUQyB6b8sQ1J2AKxF+W5neSBJk3xN4bWUVKZ5nRwRURZBZQ0sQYsIH2nEOVmNmh+HRpYFHLoIKFgV6jdJIESJAJFx3tpXC3kDGX+HKBBVikeYupGvzLYAzsBcH5jGm8KJ0qOm/+HFJFx0DPEYlGH+d8Y34rzQU1EgQdMEHZhFx85+pxsvG4m+319x9MYr4np6ajqwEz1636fI9MDGVCtXLkgEyRFuvoP6Qd/XBHJeHIps79Ecj3CyB64j8JUPmKQgxrAMbDf8Ab9MX6lw3WrqxAJUra5AKle8et49sJsuCtAfwtl0XLU3KamY9SdgzHbbpgn4roylMNaalxAj/AJbfTbbp88S+H5OnQoqifzAtpMSQZtAFzDGw7xc4R4pANGmIn+YRzCJJpsIsf9u1jhWaUUd8orCQRpMhjMXLgRsTsf8AyMXDP1P+Cg7KlMXv/SNRJJ3jaegxWqmWRNIkaZuSbWcSZPt9sT+M+JaJyr0UqamYKBExykG/b0+eE1ZcWkjRa4LV3QEpU8ttJNoirIiCbnU2x6fLAjh/NXzRUqZqzJkf/jT37xcAeuIXCuOjM5x6iwFKkDUIuXWI1RJt+4nBSm7ipVJpMfMf+oROhVuxBvYyRviWi46BniehGXYHTOqnJvIPmC9jpJIG97WGCNHLwoPMbWKseszc2IkRYCIEdZ9xHh61aLg91JAK3hgRcsALj1t0x2vnGdPyKCbwbx/+3Uwv7TN5tGBFPYD45QZ+emaiiNghNwb6CLlYmWJIsNtsDsvk2O/mH0LKh9pmcWaoAQbs6ssgEWE3YlmW0aWg2BvYHEYkBm0M0yIFwBO0nQFYxPW3fCM2slazHAWPMVAkwNTsxNtrKAdumG08NEEglQekIT+rYtj5e7RqPNPxRptMEjaLi3zOIIpAoQtS8gsYZtJNolgZ7yNsNE0DMrwICTrcXiAoX6csxgFm+IkOadAAmbtcnVebnc9CTO2LjVy7rRqlH1FQTPMQAqkxIQbkdb4qnA+HgKhOzwW2JjefaJ7m2GvkGhmjUrJEw072I9x2Pse2DOSytJ11CmqxN9AvH79xhVB6VWXy+sICQbQZBuRv+Uj64RVPlEkzflJLQBJjpDGbW9MNhWBS5QW9J2t0xCzCAECC5vIFtP8A3SfpuO2CBp/CSIJ5TFzO3VyTf/acRHy4ALqvNqYmYUXnYFfQdY2g4EJjDUYkEg6dTKCI1MFsCQLiAxEwPabRc5lmWkwfSr6r63UNpIBss6jsbgbW6xh+plxr11Ctt0MEf9w1bHthBoLrIChFgwtjYxaSdoIvE9++KVGVP0hhgG0qxhRJLCCSReOoS8TubnlmA7lMkKzURaI0NNhI5gG/pB1AagPXCM1SW0dQN4MmSDt/0/fEZSsOpTVA1AzFxIIkC3xT2MYf0JxwO5ul5b7gPHNtCsdwpuNIUwG98SqNMqaauUJknkOokCSdukmw95xENeTMstQKAodRDAWgFRAHoR03nBbh+f0OCVUgahcG+umCZNwSGS3W8bWxGtmbVF74DWYGnTZyxpoVCkgga4a3a8mB1jtjT+CmB67d8ZT4WYO09dgI2kzE2+4641bhAAVbdMXEIgnxH8JvjJfHFISrwDG/r+YfrjWvEcaTPcYx7xgzeWT2aGuDBGzR2M/vgG9la4EqtnKGnlJf0IFj++L9RzM2befhG2+8bm24vsMZ14bM5yiSJGoyJiRB1fKJxphzSJanTVJ3JA/wX6GLnrbCkbQwgc9RAeY6VQKrM2xPQ3K7Ax9SZJGI/FvElGotIAjSKqFgNIPwupICsTEEdtsGHzNU01FJHIZi/JRSqCfhEipyiF7Xk4z3jlYV3evU/O+hCqU6YKJIkquzRomBEthIpi62bM0yojQhAIVGXUTFw94mJn5YG1FVCBplvi5gNjcCB3BB+mIRfS1h7T0xYvD+Teq+tkWBBMwJCxYD1FsMVjvhaqWzdEMIUSoIJAUHff372xpLZJdIJAYneVmBe5JBG0CYgEDvit8D4WqurPQ5gOUapE7gsFBJAPTri9Ucy1Sm2tWCk6X1amv1BUqJW4BJtf0wqspOkBgxKggmIkRYG24MBSot1/sfUqTNC6Ku5VYkyQt9J2Igg77GcEq2qqI8tRI5RpZiCBawGlV0gAAH5YkZenWWmm6hXa6hRJPQ3+EkkRAuPng6oru/5lcrUmFVvMV9S2K6WdojVYU1YEQR133AGJFfKvIXyXJcwupxcRJkaiVgdTYRHYYI5imGU1TVSq0DkB+O8KsFYDT1J/8A53wAqVqZpPXrwMuQVEU1AqR0IJ5pN1W0bmTbE0g7NkSvnYFRRRWrIMmmtWoYBGq6jTKsb33EdcMZWsjHlcGoSbAMr9pCPcjfqfTA/N+MGk+VlqdMOdWuvu5kmYHS8QPTtiVlM5/EKq1EphTOl1bUqaTJYFjKsLGDvHXDoEJzTTSqC4ApljpP5YIk/lBuB1PzwL4RUPkpc2XvYQJGw3+uC9UjynTchGHMoBflMFtMRO435dJsDdvwygNBBf4ZjWRJ9LQP3nr0koA+FkmiYEnzYsfRdgbdO/XB7N0Q5ANTQDJA2adlFpGq/wB8KXhK0v8AlIUBMwCRJjY8xtHaMKzbcinrLSygk3iIjY267T3E4G82JLFApYpsDqHWd2J3NyoHNFug+5xH/ieWS1T1RAvL6M7Dt7nphaotVy7EmmmqIJHcarDexM3tiDXzlNxeEooeTlu5gi3YX2+dpxSJeB41CSIJAJiGMmTPaLaoG2OU5ZrnUXABkm4JPKbyehgWBAxCp1aZ+HL8o6kwT84MRh5QNRKSNIgJ+YCJJHQSx3Hr3EtEs9mASFEGFGm4jmm/SBG0RuDheTymqRCyJ3kxEmYXDdWgLWOtrkiLnUZJBG0mN+nbD1Gpp1MsyFNrWJG4Jnl23w/QrAxxRAK5AIUUwLE6xJgyNtUkiPbD9M6SrBSOym1ibGPW+E8Ry4FZiGAkrqFtoF/S4++O0KWhgzETB+EAiJgQehP2E4lPJyzf7Mvng/NqWssN16bdcavwdrDGP+Fqw1CB8Rv1mb7413ghsMaIuII8UPytjFPGNaSCexP3IxtniakSptjF/FnD3YMYAKCYncTH7jDKAXheoP4umSQNOozt+U2xpTVuVrCYibE3tEgdfX9sZh4dTTmELT1HzII62jGiVacEEUwWEtKKNRhoGxg814PYd8RIuAO8T5hRRcsga2hDUy2q7E/DVLSDp5gY3EYpvEVIIp6NJpDS0aTLk6mLEdbgRNtMWjBjj1RTVRTSVQk1HAo06bR2JVyWEC6mCCTbAhMkWTzCGJdibHpvvE9f8jAtDYOFOXjf1H62xofh6nTUU5nUIiQdiCLW2lumKXQyP84AA2BN/QD+8YvHBssysNSNsOgER+o3/wDGFJjir2WrIMCSCyxPsbAH5XGDOWBiC66WuRI+u91mLWiMV6jU0gyhGkkc4I3EXmPeTiRUzFF1kwx25lBM6rR2Fz1gG+Gp0U+MK0crq1BWgjlimGBJJljdiW+G0N+Y4957ABaVM1PSDSGm9wGvEEjVuT2wFy2YktpZFhTfyyTAMQSrQPpPpiQjoqiObcWDAbSSSW6bb9fSMCmJ8Z3xHmnTJiiVVZCqr0m1KQTo2IBB0seo2BBucVLxG/IkIrU8tT1AH81WodKrcyQvxdffFgzmbM3MrYAh2MiI5bRIAMDrvNsC/GObHk0lAA1VVJBW9gTDORzGYO5xN2V1pEPg3h0rLOA1U3Y3LeskTCjtgtW8PKV1hAQLOApYSSACASAWHobAm0YTk0qfmZStjoAVDPxXIWCOkHe+xxJzoSoP+WjI9+UNC2iVZTJEiI29L4Q6AfEHqI3mOgTWrU+eebTyieW5uLLtaSYxD8JT5ANzaLqIgfLmPXfBmrRUwDTZR1IDTudMDWWgx33PTFU8OCKfNMAkCFmJN9+UbddsIeiyNPSmFM7AGGkCIgfYb4h8YqN5MKSGGqQVPxFSLbAdT8sLTMgflX5qLX6tcg/OcdzCh1IUQRE/CAB7wCQPv98JDAedy2nKqq6tTEJAk2PU9uUDvY4F5Xh5quZBIQ6QPbf7/piy16CTzINN9wyxfbUd9h/l8CeFZgB61gecxAm3oYP0xVkNEmpkIUGFHQQ/9xc+2GFy9wbTvZibdZk7X9rnBJ3AX8w3No+YnSR29oxDr0RUlTuwAu5tf1t8owJhRFCy+qxABvqEX/NNgBc2JnDYYCyaWkqpKm0EHYndjG/THFmY1NAsJY6faJFsLoPJtvva8RInlJ6EYsVL0TxXOlX0kDmp0yx6zETqi8euOcNz6/CqmGN5Mi1u1hJP3wz4nqRVSfzUxt0hmH+e+IuQrRU2tpvpNt5Jv7/LE9TlnHLNI8KkdRLE7j8p2IsYj+2NW4EeUYyrwfk21nm9eW9t/wDPTGscGWwxcWESPxsb8pb2jGWeI8mNTRlGMiGJcKCOx6Y0vxDm9KmB7RjG/FvGaoPxACJgdJJ3tY2xMnLxFWCs1ltEE0AijswbtOw7D7YJDNOaZKtSCNpkVPKFg2q/mQCZ7q1owBpcSamVR0ktp9LEfO5JwXfU1JRSpwzryhWALmSNQAQknr8QFsZ93dSwODy2wBms2p84wB5jBQAqiFBksAg0j4QJWAcEqtSn5Kw6bwbwbrvuLYFf6NWp1AKtJk02hgR8+tvUYLcSWUXlE994IAm8QBDDrjV0WiPwsg5kaYezTFxbScaLwx20gqkGF1EmwkepmQYvig8C4ewqU6jAqhDkOw5ZIEAHrsdvXF8yNCoFH8xirGGAAEHppkSBIFj0xL2WtWE8m+siVm4sDaN5M7mRPzw5l8x5b63VtC/DpUmNW7SLG82nCeG8P/lPUk6wSVYEoRG9haDt8vTBNso3keWoBaFEM17MCRrI5jaLjFrRL2Q6vEqZZmSkrhoJdqchSehB9p6b+l2cnWpOac0aJZgSSFEiOWC3bm7TY4kVM1SqhagpSoJlgq7AETCyzAPbb16YgvVypZ+Yy1pDwoUx0Pwkt09tsUkK/Mi88ghCiCmx1bMyWmBEbkm4Eie4nFS8W0Doy4cgnz4MHVJjvBmPc74svFhTVIXUAW2YPpU25hbePf6YqviasClGDyiqI0hQDIPMY/NEXEdJxD2XHKDNPN0yuggsouYkGIgmAAY9/riLmaaKiwW03gEKo9h1NvSwGE0QDAJOj1Fz6gkR26D54feL6bEklSKhBBMbgG07dP7wy0QzU5dKgAzMEgja/wA/TbFW8P1fiBaBLbGOvT3xbhmfiArrUO0a9ZBuBcvKie/bbtUuCMSzgATrY9+uwggHBWAbLApBX4yx7TNh1JmBa09sRc1T5WlxFjaWMyBbVYCOs4krXEBdbAEbKReTO2tj7DthvMVU0lRpsZ54JAmIuqgHa0k/fCAgjNKoHMlxYhRzH1Mza4iIwCoVyK1WIuxudvtiyhZQEGOYQFgSII5Tr6GJgdekYrdOPOqneG9Z/W98NITYQXMqAAGEjsL7XMyLHtjlOrdRJGsjt3i8Gd+sY4uYsIViZ7sAt+ok4j5ZyKqsQx5lBLE9x19MFALrrF9WoiTuW/NF+YiY/TCMuxZoLQP907/fHKrWbnDSTYMCI9lEE/LDeUcqe/0/tiiRHiFIalN/5f8A92w54d4Uap1EcoO5IG29jvA/XFnynC0rrJUmDp5biN/8jHqnDqlJSqIWU9I3kgknvaRviZSdUiJxfhcPDWVSmRDnbY9TNyZvfsMaRwo7WjGU+HabF1AUxsCIJ9r339/fGo8GFhh8arZklQji2SUzN8UDxNQpjUahVFJBhiY9PaOgvucaZn6Q/vfGc+M8qG0dNLSR6Af3xlypvQ3XpQuP8HpgeYULExApgr09jsCe9hgJD1ZailYMmxmene2mBGx64K8TztUn4isGQIiBvI7W6e18Ptk2raStrqD0v03MSTP3xMYyjTYo4WRfAK608v8AzGhtTyWm9wIH7yZ+WJdBqFViDTpF1MiSwG35gYD37nA/iXh+ppCpaGvBPwx67taBB+mI/D6OhVDUyWkySTJvyiOx37AR3u5XmSBcjLHW4YKkyAuqJ0agDaAYFhAH6YL5PWsQFcdZBXrM23H/AKxX0rVHUnWygWJBMWPTafTviXwjxBXerRotTpgF1V2CkEiIk6jY2uR9sVxycr+jVcql4WgcU0KAE0DqDNuvKQbye+HaPFoClTItdwVA6/EBM/LDtPIbQfoP0O5vhQ4X/tAtFx6fvjW2U0gFm+PpSYiGcEsZToSZgdDvtIgDA5+OKzu2wKAc2mGZWsajbEaSbe1zti1NwJI5hH/SAsGQZkdbfr3xG/8AjNMatLsCbm0g9PzAgwOn6HDRLBPHOL0n8ryqiv8AFJSSAFjTIGxkm3vipeLa0rRF2OsEQNMAdAATO8iT9NsW+v4XqgStQVCDAtoaOg1CQRM2227YrXEOG1qtUK9Ly1QyXO8BhMANDEm0x0JthN27Li0lQ5l841uSqsnrqm153PXsOuJYzusadbEG6hgbki4JIEN1g4bqZ9VJ0EEdY86nNtiwDLpAg7gXn1x41tasAF2ltDipqBm86pUCIFpM74RY0lJKeogaWquGZjKlgBYgdBzEyPTFb4MeaoYLc5MgMevUggweu84KFkSFRlg3Fo5hFjp1AC+5EmNuwvgSUmL6tM6jGpinruN/aBgJtPQfpkAm4neDaIFo5wfqT9hjrVWgtINjZTqja8SCB3lhYnHKdLUOUtoAnUKkD1hYLb9T2GG83SqKrMS5WAASR8tIGnWvc2wFHnrDTvUANoMNteRzE++9tsVlD/xFU6vzbm0/cYLZnNtJUeW0AXDED6BjEGbYB5PUajnTJDGTBiZ9Dhol7Ca1h3WZsBH3AYSThD0tZWXuSIUTbm/2AjfEguy7qF7wxE+5k/S2OLUKkHrK/mY7kRaMIZArsDI5Tf8AKL9fzajb0GI1KlH13/ve2CGaszAhpki03vuOn98DZLMFiZgAX79hucUhOkWjhebZEhX5SfS/r/6xMoeIKiZmjTbSUqA9IvJv6ffET+HFPLqHEVCSwUSeQ2Xaykw25747wfhCtUWoAQwuImxn16YVUTdo1HgrhosLj/Nr4tPCaBG4j0xVuBZQiJJPW+Lpk6cRi0ZsdzlCcAOI8G1giJ6n19/TFtenOGWy2BxJozWr4JUySu53teLQPTDo8LhZ0qPboPT/AM4v7ZSccOSxLjYqKF/8b2+dr/rvHzw1V8M09QYrJG03j2+mL8eHjtjh4aO2F+MOpQKnCICqiABRCxI0yb22ue+F8N4AfMpvp0lWBtIg/ti9/wCljthynw8A7YqMEtDoBpw4CYBk+sD+5xz/AE8g7fO/2xZRlvTHP4TFUVZXv9OHa+OPkQTcT6f5bFiGUGPfwg7YKCysHhAjY7Rv9vbDNTghYXMwAL+lp9dsW0ZQdse/hMLqOykZzwmlUaaiB1mY2H2vHpgZX/DiiTIFQcxaC83PcsDYHoIxpQyvpj38N6YXVB2ZjlX8LkRzUVqgJk8raY6wq6YvbfthhfBr0xCuffRTI9ZUgjbG0tkwemIzcFQ9MPqCkYPmeDVJBZabSJg5cAz6aWUYh5nLuFK+VpJvINTve0svy6Y3yr4bUmYxBzHgqm3QW2kYXUrsYTUBETIWSASVEdZMxJ63XAejkxqaXIkkwKZNp7r+2N4zf4boTKi473+xwEP4VorlmoLU6iwF5B7XFoj1xLTWh9rMtGdCi1YLF4Iqj6wcREzB6ZinFty0mD0nbGlP+E7MSSl2YsdJZQJMwApgLf3thpfwYbo7D1JLfOJHTDV0JszhQC0iY7TJ+uqI+mHqOdZAQtiYGqCWXpAMmJxotL8FnJk1T9/74sHCPwip07tc4qhNmX8G4VVrMLEybk9ZM7mTjT/D/hXQokfbFx4f4Wp0hyrgmmSA6YKF2BOS4cFGC2XpYdWhh5KcYZ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22531" name="Picture 3" descr="C:\Users\User\Desktop\1.jpg"/>
          <p:cNvPicPr>
            <a:picLocks noChangeAspect="1" noChangeArrowheads="1"/>
          </p:cNvPicPr>
          <p:nvPr/>
        </p:nvPicPr>
        <p:blipFill>
          <a:blip r:embed="rId2" cstate="print"/>
          <a:srcRect/>
          <a:stretch>
            <a:fillRect/>
          </a:stretch>
        </p:blipFill>
        <p:spPr bwMode="auto">
          <a:xfrm>
            <a:off x="0" y="838200"/>
            <a:ext cx="3314700" cy="2209800"/>
          </a:xfrm>
          <a:prstGeom prst="rect">
            <a:avLst/>
          </a:prstGeom>
          <a:ln>
            <a:noFill/>
          </a:ln>
          <a:effectLst>
            <a:softEdge rad="112500"/>
          </a:effectLst>
        </p:spPr>
      </p:pic>
      <p:pic>
        <p:nvPicPr>
          <p:cNvPr id="22532" name="Picture 4" descr="C:\Users\User\Desktop\2.jpg"/>
          <p:cNvPicPr>
            <a:picLocks noChangeAspect="1" noChangeArrowheads="1"/>
          </p:cNvPicPr>
          <p:nvPr/>
        </p:nvPicPr>
        <p:blipFill>
          <a:blip r:embed="rId3" cstate="print"/>
          <a:srcRect/>
          <a:stretch>
            <a:fillRect/>
          </a:stretch>
        </p:blipFill>
        <p:spPr bwMode="auto">
          <a:xfrm>
            <a:off x="-1" y="4648200"/>
            <a:ext cx="3063737" cy="2209800"/>
          </a:xfrm>
          <a:prstGeom prst="rect">
            <a:avLst/>
          </a:prstGeom>
          <a:ln>
            <a:noFill/>
          </a:ln>
          <a:effectLst>
            <a:softEdge rad="112500"/>
          </a:effectLst>
        </p:spPr>
      </p:pic>
      <p:pic>
        <p:nvPicPr>
          <p:cNvPr id="22533" name="Picture 5" descr="C:\Users\User\Desktop\3.jpg"/>
          <p:cNvPicPr>
            <a:picLocks noChangeAspect="1" noChangeArrowheads="1"/>
          </p:cNvPicPr>
          <p:nvPr/>
        </p:nvPicPr>
        <p:blipFill>
          <a:blip r:embed="rId4" cstate="print"/>
          <a:srcRect/>
          <a:stretch>
            <a:fillRect/>
          </a:stretch>
        </p:blipFill>
        <p:spPr bwMode="auto">
          <a:xfrm>
            <a:off x="2971800" y="4648200"/>
            <a:ext cx="3091723" cy="2209801"/>
          </a:xfrm>
          <a:prstGeom prst="rect">
            <a:avLst/>
          </a:prstGeom>
          <a:ln>
            <a:noFill/>
          </a:ln>
          <a:effectLst>
            <a:softEdge rad="112500"/>
          </a:effectLst>
        </p:spPr>
      </p:pic>
      <p:pic>
        <p:nvPicPr>
          <p:cNvPr id="22534" name="Picture 6" descr="C:\Users\User\Desktop\4.jpg"/>
          <p:cNvPicPr>
            <a:picLocks noChangeAspect="1" noChangeArrowheads="1"/>
          </p:cNvPicPr>
          <p:nvPr/>
        </p:nvPicPr>
        <p:blipFill>
          <a:blip r:embed="rId5" cstate="print"/>
          <a:srcRect/>
          <a:stretch>
            <a:fillRect/>
          </a:stretch>
        </p:blipFill>
        <p:spPr bwMode="auto">
          <a:xfrm>
            <a:off x="5943599" y="4648200"/>
            <a:ext cx="3230217" cy="2209800"/>
          </a:xfrm>
          <a:prstGeom prst="rect">
            <a:avLst/>
          </a:prstGeom>
          <a:ln>
            <a:noFill/>
          </a:ln>
          <a:effectLst>
            <a:softEdge rad="112500"/>
          </a:effectLst>
        </p:spPr>
      </p:pic>
      <p:pic>
        <p:nvPicPr>
          <p:cNvPr id="22535" name="Picture 7" descr="C:\Users\User\Desktop\6.jpg"/>
          <p:cNvPicPr>
            <a:picLocks noChangeAspect="1" noChangeArrowheads="1"/>
          </p:cNvPicPr>
          <p:nvPr/>
        </p:nvPicPr>
        <p:blipFill>
          <a:blip r:embed="rId6" cstate="print"/>
          <a:srcRect/>
          <a:stretch>
            <a:fillRect/>
          </a:stretch>
        </p:blipFill>
        <p:spPr bwMode="auto">
          <a:xfrm>
            <a:off x="685800" y="2590800"/>
            <a:ext cx="1888901" cy="2514600"/>
          </a:xfrm>
          <a:prstGeom prst="rect">
            <a:avLst/>
          </a:prstGeom>
          <a:ln>
            <a:noFill/>
          </a:ln>
          <a:effectLst>
            <a:softEdge rad="112500"/>
          </a:effectLst>
        </p:spPr>
      </p:pic>
      <p:sp>
        <p:nvSpPr>
          <p:cNvPr id="10" name="TextBox 9"/>
          <p:cNvSpPr txBox="1"/>
          <p:nvPr/>
        </p:nvSpPr>
        <p:spPr>
          <a:xfrm>
            <a:off x="3048000" y="838200"/>
            <a:ext cx="6096000" cy="4738271"/>
          </a:xfrm>
          <a:prstGeom prst="rect">
            <a:avLst/>
          </a:prstGeom>
          <a:noFill/>
        </p:spPr>
        <p:txBody>
          <a:bodyPr wrap="square" rtlCol="0">
            <a:spAutoFit/>
          </a:bodyPr>
          <a:lstStyle/>
          <a:p>
            <a:pPr algn="ctr"/>
            <a:r>
              <a:rPr lang="en-US" sz="2800" b="1" dirty="0" err="1" smtClean="0">
                <a:solidFill>
                  <a:srgbClr val="FF0000"/>
                </a:solidFill>
                <a:latin typeface="Arial Rounded MT Bold" pitchFamily="34" charset="0"/>
              </a:rPr>
              <a:t>Boyana</a:t>
            </a:r>
            <a:r>
              <a:rPr lang="en-US" sz="2800" b="1" dirty="0" smtClean="0">
                <a:solidFill>
                  <a:srgbClr val="FF0000"/>
                </a:solidFill>
                <a:latin typeface="Arial Rounded MT Bold" pitchFamily="34" charset="0"/>
              </a:rPr>
              <a:t> Church</a:t>
            </a:r>
          </a:p>
          <a:p>
            <a:pPr algn="ctr"/>
            <a:r>
              <a:rPr lang="en-US" sz="2800" dirty="0" smtClean="0">
                <a:latin typeface="Arial Rounded MT Bold" pitchFamily="34" charset="0"/>
              </a:rPr>
              <a:t>owes its world fame mainly to its frescoes from 1259. They represent one of the most complete and well-preserved monuments of Eastern European medieval art. 89 scenes with 240 human images are depicted on the walls of the church.</a:t>
            </a:r>
          </a:p>
          <a:p>
            <a:endParaRPr lang="bg-BG" dirty="0"/>
          </a:p>
        </p:txBody>
      </p:sp>
    </p:spTree>
  </p:cSld>
  <p:clrMapOvr>
    <a:masterClrMapping/>
  </p:clrMapOvr>
  <p:transition advTm="30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8f1K0cHSkWyD2Oya0_y1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KJCB4QivkqvKoCzDaMv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_5MIPmNc0WW9CsFFhG3q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gsAOO6pr0Ctd1rZ7EPsH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piMAKTYm0uhbsQJ_H.N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x7lUqW0NEOW29v7tBsa7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3.6uMUKL0C.sqMiJYxl0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_CsGPaazEWUyuA9QwR05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7IniGch9kSpJXAwtzL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b.UBlk6m0eypkXmHT3rT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yZLKOyJTUqCEUdMYalmb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SLWWAx3IEOs8LThNkDJ5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KO0nuSElECTHZuY.Q9nS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IUoPwzbs0KEDOBdAkPb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G7WN.dGjkKoljhQ2Zjgt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MzMfiLMckO1_63L.KBBy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KBwyV9r.kWPxWE5V6b2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E3F9swRpkCfliEr_aTml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23wRimJ8LkuF6a4Ir3KA9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I1INuLakkGkvVOLOxGt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S1cH8cBvkeO_G86JulXT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HwyaARZIDkeXeK0KIBgY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CXQCUbUsEKvgPuF9HRA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4cmqJlFBhUSnBORvz1jy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ETDgdzJ_E.art52hs6zw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6CtxLe5xU2G2oVU5XCE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pyfZyq3L0iVw6u6yaZfg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4gUKddBtkk29TS0egebLr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f5gFRSysUW8fqTSUatk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x1_qaJmLkuSLofXg7nt3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sMHGh1DqUOHNcBdStmx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aoOq_EVWUiZ4SnXXVgMn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9Q0_xq6gWkawrY1GEvaO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OMvoeopc0.6UiV82AF32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5irwBWfZ0uz9SHwaNMBQ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0jxJHWiUnkG8iSBUt3pG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iwmzeWcqk.phCYmfW2hB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kVsZBF4M5EywZwKVOhJTb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6rRpZi_lEeGRmaML5Xfx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NgKl1RKW0S9DUT7xGo1B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Xvw8BTDdZESxBpunHnucG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sn8zUJZhkGek82jFPuSU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DViHjJJdUi4WUB2T56g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1BIWBCxllkGmDGAP.u9Sg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TWIOMIf3kia7cMHGh7D5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EZW_LW4kKvj9jSPek7T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JciHMxxJ0K6SDbJUUUO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fpA8p57YUqv.QBxw6SuF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2i6tIefRUiKxHppQaVF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Ka9oHU05U6_pkL8sxft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mn0Nl2fl0K03fJ92f4B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M2..vdJcUGLcVMIc7R_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xORQ7vfK0.PBzSN87TjsA"/>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2538</TotalTime>
  <Words>1344</Words>
  <Application>Microsoft Office PowerPoint</Application>
  <PresentationFormat>On-screen Show (4:3)</PresentationFormat>
  <Paragraphs>113</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think-cell Slide</vt:lpstr>
      <vt:lpstr>Slide 1</vt:lpstr>
      <vt:lpstr>Bulgaria:  a part of Eden</vt:lpstr>
      <vt:lpstr>Bulgaria is a country of old history, ethnological and cultural heritage and beautiful nature</vt:lpstr>
      <vt:lpstr>Bulgaria at a glance</vt:lpstr>
      <vt:lpstr>Bulgaria  is like a miniature of all natural beauties: magnificent mountain ridges, cozy sand and stone beaches, scenic lakes, patchwork plains and deep caves.</vt:lpstr>
      <vt:lpstr>Bulgarian  nature</vt:lpstr>
      <vt:lpstr>Unique natural formations</vt:lpstr>
      <vt:lpstr>Unique natural formations</vt:lpstr>
      <vt:lpstr>UNESCO World Heritage Sites</vt:lpstr>
      <vt:lpstr>UNESCO World Heritage Sites</vt:lpstr>
      <vt:lpstr>UNESCO World Heritage Sites</vt:lpstr>
      <vt:lpstr>UNESCO World Heritage Sites</vt:lpstr>
      <vt:lpstr>UNESCO World Heritage Sites</vt:lpstr>
      <vt:lpstr>UNESCO World Heritage Sites</vt:lpstr>
      <vt:lpstr>UNESCO World Heritage Sites</vt:lpstr>
      <vt:lpstr>Natural UNESCO World Heritage Sites</vt:lpstr>
      <vt:lpstr>Prominent Bulgarians</vt:lpstr>
      <vt:lpstr>Prominent Bulgarians</vt:lpstr>
      <vt:lpstr>Prominent Bulgarians</vt:lpstr>
      <vt:lpstr>Prominent Bulgarians</vt:lpstr>
      <vt:lpstr>Prominent Bulgarian sports people</vt:lpstr>
      <vt:lpstr>Prominent Bulgarian sports people</vt:lpstr>
      <vt:lpstr>Prominent Bulgarian sports people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Emanuela</dc:creator>
  <cp:lastModifiedBy>User</cp:lastModifiedBy>
  <cp:revision>300</cp:revision>
  <dcterms:created xsi:type="dcterms:W3CDTF">1601-01-01T00:00:00Z</dcterms:created>
  <dcterms:modified xsi:type="dcterms:W3CDTF">2016-07-05T18:09:05Z</dcterms:modified>
</cp:coreProperties>
</file>