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Oswald" charset="0"/>
      <p:regular r:id="rId19"/>
      <p:bold r:id="rId20"/>
    </p:embeddedFont>
    <p:embeddedFont>
      <p:font typeface="Average" charset="0"/>
      <p:regular r:id="rId21"/>
    </p:embeddedFont>
    <p:embeddedFont>
      <p:font typeface="Ubuntu" charset="0"/>
      <p:regular r:id="rId22"/>
      <p:bold r:id="rId23"/>
      <p:italic r:id="rId24"/>
      <p:boldItalic r:id="rId25"/>
    </p:embeddedFont>
    <p:embeddedFont>
      <p:font typeface="Verdana" pitchFamily="34" charset="0"/>
      <p:regular r:id="rId26"/>
      <p:bold r:id="rId27"/>
      <p:italic r:id="rId28"/>
      <p:boldItalic r:id="rId29"/>
    </p:embeddedFont>
    <p:embeddedFont>
      <p:font typeface="Montserrat" charset="0"/>
      <p:regular r:id="rId3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affairs.arizona.edu/assessment/documents/CyberbullyChapterFinal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43181"/>
              </a:lnSpc>
              <a:spcBef>
                <a:spcPts val="0"/>
              </a:spcBef>
              <a:spcAft>
                <a:spcPts val="1100"/>
              </a:spcAft>
              <a:buNone/>
            </a:pPr>
            <a:endParaRPr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Taken from </a:t>
            </a:r>
            <a:r>
              <a:rPr lang="en" u="sng">
                <a:latin typeface="Oswald"/>
                <a:ea typeface="Oswald"/>
                <a:cs typeface="Oswald"/>
                <a:sym typeface="Oswald"/>
                <a:hlinkClick r:id="rId3"/>
              </a:rPr>
              <a:t>cyberbullying research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smarts.ca/lessonplan/cyberbullying-and-civic-participation-lesso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ikeepsafe.org/educators_old/more/googl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dwebwoods.org/popup.php?lang=e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onlinecolleges.net/for-students/avoid-plagiaris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ankgreen/status/61168634163029606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citizenship.net/Home_Page.html" TargetMode="External"/><Relationship Id="rId7" Type="http://schemas.openxmlformats.org/officeDocument/2006/relationships/hyperlink" Target="http://www.thinkstockphotos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shutterstock.com/index-in.mhtml" TargetMode="External"/><Relationship Id="rId5" Type="http://schemas.openxmlformats.org/officeDocument/2006/relationships/hyperlink" Target="https://www.iste.org/explore/articleDetail?articleid=192" TargetMode="External"/><Relationship Id="rId4" Type="http://schemas.openxmlformats.org/officeDocument/2006/relationships/hyperlink" Target="https://www.commonsensemedia.org/educators/curriculu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sherry_turkle_alone_togethe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microsoft.com/en-ie/download/details.aspx?id=1522" TargetMode="External"/><Relationship Id="rId5" Type="http://schemas.openxmlformats.org/officeDocument/2006/relationships/hyperlink" Target="http://www.athinline.org/" TargetMode="External"/><Relationship Id="rId4" Type="http://schemas.openxmlformats.org/officeDocument/2006/relationships/hyperlink" Target="http://www.doclab.org/2014/seven-digital-deadly-sin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hub.com/10-things-your-students-should-know-about-their-digital-footprin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tN6NnsC1w0JYDdDLn9vNBGze0C9Qxce0uXDgoMARDn4/edi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Digital Citizenship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Oswald"/>
                <a:ea typeface="Oswald"/>
                <a:cs typeface="Oswald"/>
                <a:sym typeface="Oswald"/>
              </a:rPr>
              <a:t>digital wellness, digital ethics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accent5"/>
                </a:solidFill>
              </a:rPr>
              <a:t>Cyberbullying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28900" y="12123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Oswald"/>
              <a:buChar char="❏"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Easy access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Oswald"/>
              <a:buChar char="❏"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Anonymity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Oswald"/>
              <a:buChar char="❏"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Absence of consequences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Oswald"/>
              <a:buChar char="❏"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Virtual personalities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Oswald"/>
              <a:buChar char="❏"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Activities and websites </a:t>
            </a:r>
            <a:r>
              <a:rPr lang="en" i="1">
                <a:latin typeface="Oswald"/>
                <a:ea typeface="Oswald"/>
                <a:cs typeface="Oswald"/>
                <a:sym typeface="Oswald"/>
              </a:rPr>
              <a:t>e.g.</a:t>
            </a:r>
            <a:r>
              <a:rPr lang="en">
                <a:latin typeface="Oswald"/>
                <a:ea typeface="Oswald"/>
                <a:cs typeface="Oswald"/>
                <a:sym typeface="Oswald"/>
              </a:rPr>
              <a:t> Facebook, Twitter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Team 2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Oswald"/>
              <a:buChar char="❏"/>
            </a:pP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Media Smarts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buFont typeface="Oswald"/>
              <a:buChar char="❏"/>
            </a:pP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Google Digital Citizenship Curriculum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Team 3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/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buFont typeface="Oswald"/>
              <a:buChar char="❏"/>
            </a:pP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Council of Europe Game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buFont typeface="Oswald"/>
              <a:buChar char="❏"/>
            </a:pP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Guidelines for Writing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73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 you agree?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1759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             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twitter.com/hankgreen/status/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341181">
            <a:off x="1714534" y="964368"/>
            <a:ext cx="4286255" cy="3204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accent5"/>
                </a:solidFill>
              </a:rPr>
              <a:t>Some useful links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400">
                <a:latin typeface="Oswald"/>
                <a:ea typeface="Oswald"/>
                <a:cs typeface="Oswald"/>
                <a:sym typeface="Oswald"/>
              </a:rPr>
              <a:t>For digital citizenship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digitalcitizenship.net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commonsensemedia.org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5"/>
              </a:rPr>
              <a:t>infographic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400">
                <a:latin typeface="Oswald"/>
                <a:ea typeface="Oswald"/>
                <a:cs typeface="Oswald"/>
                <a:sym typeface="Oswald"/>
              </a:rPr>
              <a:t>For free images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6"/>
              </a:rPr>
              <a:t>shutterstock.com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7"/>
              </a:rPr>
              <a:t>thinkstockphotos.com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1400"/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18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accent5"/>
                </a:solidFill>
              </a:rPr>
              <a:t>Some interesting talks...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TED Talk Sherry Turkle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</a:rPr>
              <a:t>TED Talk Monica Lewinsky</a:t>
            </a:r>
          </a:p>
          <a:p>
            <a:pPr lvl="0" rtl="0">
              <a:spcBef>
                <a:spcPts val="0"/>
              </a:spcBef>
              <a:buNone/>
            </a:pPr>
            <a:endParaRPr b="1" u="sng">
              <a:solidFill>
                <a:schemeClr val="hlink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Oswald"/>
                <a:ea typeface="Oswald"/>
                <a:cs typeface="Oswald"/>
                <a:sym typeface="Oswald"/>
              </a:rPr>
              <a:t>And on that note…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Seven Deadly Digital Sins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5"/>
              </a:rPr>
              <a:t>Dealing with Digital Disrespect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6"/>
              </a:rPr>
              <a:t>Free pdf</a:t>
            </a:r>
          </a:p>
          <a:p>
            <a:pPr lvl="0" rtl="0">
              <a:spcBef>
                <a:spcPts val="0"/>
              </a:spcBef>
              <a:buNone/>
            </a:pPr>
            <a:endParaRPr sz="1800" u="sng">
              <a:solidFill>
                <a:schemeClr val="hlink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endParaRPr sz="1800" u="sng">
              <a:solidFill>
                <a:schemeClr val="hlink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By the end of this lesson we will have...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explored the elements of digital citizenship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checked out resources / lesson plans for digital footprints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discussed cyberbullying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accent5"/>
                </a:solidFill>
              </a:rPr>
              <a:t>Four-Corner Debate</a:t>
            </a:r>
            <a:r>
              <a:rPr lang="en">
                <a:solidFill>
                  <a:schemeClr val="accent5"/>
                </a:solidFill>
              </a:rPr>
              <a:t>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700">
                <a:latin typeface="Oswald"/>
                <a:ea typeface="Oswald"/>
                <a:cs typeface="Oswald"/>
                <a:sym typeface="Oswald"/>
              </a:rPr>
              <a:t>People don’t take into consideration how important their digital footprint is. Discuss.</a:t>
            </a:r>
          </a:p>
          <a:p>
            <a:pPr lvl="0">
              <a:spcBef>
                <a:spcPts val="0"/>
              </a:spcBef>
              <a:buNone/>
            </a:pPr>
            <a:endParaRPr sz="2700"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10 Things Students Should Know</a:t>
            </a:r>
          </a:p>
          <a:p>
            <a:pPr lvl="0">
              <a:spcBef>
                <a:spcPts val="0"/>
              </a:spcBef>
              <a:buNone/>
            </a:pPr>
            <a:endParaRPr sz="27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5"/>
                </a:solidFill>
              </a:rPr>
              <a:t>What does BYOD stand for?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HHow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>
              <a:spcBef>
                <a:spcPts val="0"/>
              </a:spcBef>
              <a:buNone/>
            </a:pPr>
            <a:endParaRPr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79" name="Shape 79" descr="stock-photo-hong-kong-may-unidentified-passengers-ride-mass-transit-railway-which-is-the-rapid-190891280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50"/>
            <a:ext cx="6890649" cy="383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1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Digital Citizenship Quiz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</a:t>
            </a:r>
          </a:p>
        </p:txBody>
      </p:sp>
      <p:pic>
        <p:nvPicPr>
          <p:cNvPr id="86" name="Shape 86" descr="Quiz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408715">
            <a:off x="2047497" y="1063375"/>
            <a:ext cx="4667628" cy="4080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accent5"/>
                </a:solidFill>
              </a:rPr>
              <a:t>What can we do to…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promote digital etiquette among our students?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Font typeface="Montserrat"/>
              <a:buChar char="❏"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ensure our students respect copyright laws etc.?</a:t>
            </a: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2"/>
            <a:ext cx="8229600" cy="141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2456225"/>
            <a:ext cx="8229600" cy="268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1. What message could we convey to our students by showing them this clip?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Oswald"/>
                <a:ea typeface="Oswald"/>
                <a:cs typeface="Oswald"/>
                <a:sym typeface="Oswald"/>
              </a:rPr>
              <a:t>2. Why is it important to teach students to be aware of their digital footprint?</a:t>
            </a:r>
          </a:p>
          <a:p>
            <a:pPr lvl="0">
              <a:spcBef>
                <a:spcPts val="0"/>
              </a:spcBef>
              <a:buNone/>
            </a:pPr>
            <a:endParaRPr sz="36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7" name="Shape 107" descr="stock-photo-computer-generated-image-of-digital-footprint-and-magnifying-glass-representing-digital-data-theft-101277919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8875" y="333375"/>
            <a:ext cx="4286250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170224"/>
            <a:ext cx="8229600" cy="2650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2968150"/>
            <a:ext cx="8229600" cy="19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>
                <a:latin typeface="Oswald"/>
                <a:ea typeface="Oswald"/>
                <a:cs typeface="Oswald"/>
                <a:sym typeface="Oswald"/>
              </a:rPr>
              <a:t>What factors have contributed to the rise in cyberbullying, in your opinion? </a:t>
            </a:r>
          </a:p>
        </p:txBody>
      </p:sp>
      <p:pic>
        <p:nvPicPr>
          <p:cNvPr id="114" name="Shape 114" descr="stock-photo-a-computer-tablet-and-words-spelling-loser-coming-out-of-it-internet-bullying-116294737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775" y="224950"/>
            <a:ext cx="4286250" cy="254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PresentationFormat>On-screen Show (16:9)</PresentationFormat>
  <Paragraphs>68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Oswald</vt:lpstr>
      <vt:lpstr>Average</vt:lpstr>
      <vt:lpstr>Ubuntu</vt:lpstr>
      <vt:lpstr>Verdana</vt:lpstr>
      <vt:lpstr>Montserrat</vt:lpstr>
      <vt:lpstr>slate</vt:lpstr>
      <vt:lpstr>Digital Citizenship</vt:lpstr>
      <vt:lpstr>By the end of this lesson we will have...</vt:lpstr>
      <vt:lpstr>Four-Corner Debate </vt:lpstr>
      <vt:lpstr>What does BYOD stand for?</vt:lpstr>
      <vt:lpstr>Digital Citizenship Quiz</vt:lpstr>
      <vt:lpstr>What can we do to…</vt:lpstr>
      <vt:lpstr>Slide 7</vt:lpstr>
      <vt:lpstr> </vt:lpstr>
      <vt:lpstr>Slide 9</vt:lpstr>
      <vt:lpstr>Cyberbullying</vt:lpstr>
      <vt:lpstr>Slide 11</vt:lpstr>
      <vt:lpstr>Team 2</vt:lpstr>
      <vt:lpstr>Team 3</vt:lpstr>
      <vt:lpstr>Do you agree?</vt:lpstr>
      <vt:lpstr>Some useful links</vt:lpstr>
      <vt:lpstr>Some interesting talks...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Citizenship</dc:title>
  <dc:creator>User</dc:creator>
  <cp:lastModifiedBy>User</cp:lastModifiedBy>
  <cp:revision>1</cp:revision>
  <dcterms:modified xsi:type="dcterms:W3CDTF">2016-08-04T19:55:38Z</dcterms:modified>
</cp:coreProperties>
</file>