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Ubuntu" charset="0"/>
      <p:regular r:id="rId12"/>
      <p:bold r:id="rId13"/>
      <p:italic r:id="rId14"/>
      <p:boldItalic r:id="rId15"/>
    </p:embeddedFont>
    <p:embeddedFont>
      <p:font typeface="Oswald" charset="0"/>
      <p:regular r:id="rId16"/>
      <p:bold r:id="rId17"/>
    </p:embeddedFont>
    <p:embeddedFont>
      <p:font typeface="Roboto Slab" charset="0"/>
      <p:regular r:id="rId18"/>
      <p:bold r:id="rId19"/>
    </p:embeddedFont>
    <p:embeddedFont>
      <p:font typeface="Roboto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e.org/blog/why_we_changed_our_model_of_the_8_essential_elements_of_pb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e.org/project_search/results/search&amp;channel=project_search&amp;category=315&amp;&amp;318&amp;ps_first=315&amp;ps_second=318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e.org/project_search/results/search&amp;channel=project_search&amp;category=315&amp;&amp;318&amp;ps_first=315&amp;ps_second=318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Bender, William. 2012. </a:t>
            </a:r>
            <a:r>
              <a:rPr lang="en" sz="1000" i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Project-Based Learning: Differentiating Instruction for the 21</a:t>
            </a:r>
            <a:r>
              <a:rPr lang="en" sz="1000" i="1" baseline="30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st</a:t>
            </a:r>
            <a:r>
              <a:rPr lang="en" sz="1000" i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Century.</a:t>
            </a:r>
            <a:r>
              <a:rPr lang="en" sz="1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California: Sage Ltd. 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Larmer, John and John R. Mergendoller. 2010. 8 Essentials for Project-Based Learning. </a:t>
            </a:r>
            <a:r>
              <a:rPr lang="en" sz="1000" i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Educational Leadership</a:t>
            </a:r>
            <a:r>
              <a:rPr lang="en" sz="1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68 (1), 52-55.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Taken from </a:t>
            </a:r>
            <a:r>
              <a:rPr lang="en" u="sng">
                <a:latin typeface="Oswald"/>
                <a:ea typeface="Oswald"/>
                <a:cs typeface="Oswald"/>
                <a:sym typeface="Oswald"/>
                <a:hlinkClick r:id="rId3"/>
              </a:rPr>
              <a:t>Buck Institute of Education Blog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Taken from </a:t>
            </a:r>
            <a:r>
              <a:rPr lang="en" u="sng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BIE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Taken from </a:t>
            </a:r>
            <a:r>
              <a:rPr lang="en" u="sng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BIE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e.org/project_search" TargetMode="External"/><Relationship Id="rId2" Type="http://schemas.openxmlformats.org/officeDocument/2006/relationships/hyperlink" Target="https://www.youtube.com/watch?v=hnzCGNnU_WM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inctrl.org/lessons/yourdigitalfootprint.ph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veis.k12.wv.us/teach21/public/project/Guide.cfm?upid=3512&amp;tsele1=1&amp;tsele2=102" TargetMode="External"/><Relationship Id="rId4" Type="http://schemas.openxmlformats.org/officeDocument/2006/relationships/hyperlink" Target="http://wveis.k12.wv.us/teach21/public/project/Guide.cfm?upid=3502&amp;tsele1=4&amp;tsele2=10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visionprojects.org/pub/env_p/35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hightechhigh.org/unboxed/issue3/cards/3.php" TargetMode="External"/><Relationship Id="rId4" Type="http://schemas.openxmlformats.org/officeDocument/2006/relationships/hyperlink" Target="http://wveis.k12.wv.us/teach21/public/project/Guide.cfm?upid=3394&amp;tsele1=1&amp;tsele2=11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opia.org/project-based-learnin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rubrics4teachers.com" TargetMode="External"/><Relationship Id="rId5" Type="http://schemas.openxmlformats.org/officeDocument/2006/relationships/hyperlink" Target="http://www.21classes.com" TargetMode="External"/><Relationship Id="rId4" Type="http://schemas.openxmlformats.org/officeDocument/2006/relationships/hyperlink" Target="http://www.PBL-onlin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726149"/>
            <a:ext cx="7772400" cy="145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en" sz="3600">
                <a:latin typeface="Ubuntu"/>
                <a:ea typeface="Ubuntu"/>
                <a:cs typeface="Ubuntu"/>
                <a:sym typeface="Ubuntu"/>
              </a:rPr>
              <a:t>  </a:t>
            </a:r>
            <a:r>
              <a:rPr lang="en" sz="3600">
                <a:latin typeface="Oswald"/>
                <a:ea typeface="Oswald"/>
                <a:cs typeface="Oswald"/>
                <a:sym typeface="Oswald"/>
              </a:rPr>
              <a:t>                Project Based Learning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>
                <a:latin typeface="Ubuntu"/>
                <a:ea typeface="Ubuntu"/>
                <a:cs typeface="Ubuntu"/>
                <a:sym typeface="Ubuntu"/>
              </a:rPr>
              <a:t>Using PBL in the Classroom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What is PBL? / Why PBL?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using authentic, </a:t>
            </a:r>
            <a:r>
              <a:rPr lang="en" sz="24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real-world </a:t>
            </a: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projects in the classroom. 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involves critical thinking, collaboration and communication.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students have to perceive projects as personally meaningful. </a:t>
            </a:r>
          </a:p>
          <a:p>
            <a:pPr marL="457200" lvl="0" indent="-38100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Char char="❏"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deepens knowledge and builds skills for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What are the five keys to rigorous PBL?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A)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1. In your opinion, what types of projects are most/ least successful with your learners? Why?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2. How do learners react to project work?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3. What might some of the essential keys to project-based learning be?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B)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Write down the five keys given (headings only).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Compare your answer to question A3 with the tips from the video. 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https://www.youtube.com/watch?v=hnzCGNnU_WM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http://bie.org/project_search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 Discussion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1. What do you think of the five keys from the video?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2. What’s the most useful information you took from the video?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3. How do learners reflect on their involvement in a project in the video?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2000232" y="0"/>
            <a:ext cx="500066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Some Project Ideas...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6537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700"/>
              </a:spcAft>
              <a:buNone/>
            </a:pPr>
            <a:r>
              <a:rPr lang="en" sz="1400" b="1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</a:rPr>
              <a:t>Digital Citizenship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spcAft>
                <a:spcPts val="1700"/>
              </a:spcAft>
              <a:buClr>
                <a:schemeClr val="lt2"/>
              </a:buClr>
              <a:buSzPct val="100000"/>
              <a:buFont typeface="Oswald"/>
              <a:buChar char="❏"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Your Digital Footprint</a:t>
            </a:r>
            <a:r>
              <a:rPr lang="en" sz="1400">
                <a:latin typeface="Oswald"/>
                <a:ea typeface="Oswald"/>
                <a:cs typeface="Oswald"/>
                <a:sym typeface="Oswald"/>
              </a:rPr>
              <a:t> : Students make an infographic on digital footprints</a:t>
            </a:r>
          </a:p>
          <a:p>
            <a:pPr lvl="0">
              <a:spcBef>
                <a:spcPts val="0"/>
              </a:spcBef>
              <a:buNone/>
            </a:pPr>
            <a:r>
              <a:rPr lang="en" sz="1400">
                <a:latin typeface="Oswald"/>
                <a:ea typeface="Oswald"/>
                <a:cs typeface="Oswald"/>
                <a:sym typeface="Oswald"/>
              </a:rPr>
              <a:t>Primary School 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Family Ties</a:t>
            </a:r>
            <a:r>
              <a:rPr lang="en" sz="1400">
                <a:latin typeface="Oswald"/>
                <a:ea typeface="Oswald"/>
                <a:cs typeface="Oswald"/>
                <a:sym typeface="Oswald"/>
              </a:rPr>
              <a:t> : Students interview grandparents, parents and create their own journals and timelines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Trash to Treasure</a:t>
            </a:r>
            <a:r>
              <a:rPr lang="en" sz="1400">
                <a:latin typeface="Oswald"/>
                <a:ea typeface="Oswald"/>
                <a:cs typeface="Oswald"/>
                <a:sym typeface="Oswald"/>
              </a:rPr>
              <a:t> : Students learn about the environment and present a recycled product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endParaRPr sz="1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Some Project Ideas...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latin typeface="Oswald"/>
                <a:ea typeface="Oswald"/>
                <a:cs typeface="Oswald"/>
                <a:sym typeface="Oswald"/>
              </a:rPr>
              <a:t>Secondary School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Does History Repeat Itself?</a:t>
            </a:r>
            <a:r>
              <a:rPr lang="en" sz="1400">
                <a:latin typeface="Oswald"/>
                <a:ea typeface="Oswald"/>
                <a:cs typeface="Oswald"/>
                <a:sym typeface="Oswald"/>
              </a:rPr>
              <a:t> : Students research and explore the question before making an audio recording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Chalk Dust or Guitar Hero?</a:t>
            </a:r>
            <a:r>
              <a:rPr lang="en" sz="1400">
                <a:latin typeface="Oswald"/>
                <a:ea typeface="Oswald"/>
                <a:cs typeface="Oswald"/>
                <a:sym typeface="Oswald"/>
              </a:rPr>
              <a:t> : Students investigate how to use their ‘everyday’ tech to create a lesson plan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buSzPct val="100000"/>
              <a:buFont typeface="Oswald"/>
              <a:buChar char="❏"/>
            </a:pPr>
            <a:r>
              <a:rPr lang="en" sz="1400" u="sng">
                <a:solidFill>
                  <a:schemeClr val="hlink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A Hero in My Eyes</a:t>
            </a:r>
            <a:r>
              <a:rPr lang="en" sz="1400">
                <a:latin typeface="Oswald"/>
                <a:ea typeface="Oswald"/>
                <a:cs typeface="Oswald"/>
                <a:sym typeface="Oswald"/>
              </a:rPr>
              <a:t> : Students create a multimedia presentation</a:t>
            </a:r>
          </a:p>
          <a:p>
            <a:pPr lvl="0">
              <a:spcBef>
                <a:spcPts val="0"/>
              </a:spcBef>
              <a:buNone/>
            </a:pPr>
            <a:endParaRPr sz="14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buNone/>
            </a:pPr>
            <a:endParaRPr sz="1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Useful Resources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3683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 u="sng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Edutopia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PBL-online.org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  <a:hlinkClick r:id="rId5"/>
              </a:rPr>
              <a:t>21classes.com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  <a:hlinkClick r:id="rId6"/>
              </a:rPr>
              <a:t>rubrics4teachers.com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</a:rPr>
              <a:t>Google drive 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lt2"/>
                </a:solidFill>
                <a:latin typeface="Oswald"/>
                <a:ea typeface="Oswald"/>
                <a:cs typeface="Oswald"/>
                <a:sym typeface="Oswald"/>
              </a:rPr>
              <a:t>Pinterest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lt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356</Words>
  <PresentationFormat>On-screen Show (16:9)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Ubuntu</vt:lpstr>
      <vt:lpstr>Oswald</vt:lpstr>
      <vt:lpstr>Roboto Slab</vt:lpstr>
      <vt:lpstr>Roboto</vt:lpstr>
      <vt:lpstr>marina</vt:lpstr>
      <vt:lpstr>                  Project Based Learning</vt:lpstr>
      <vt:lpstr>What is PBL? / Why PBL?</vt:lpstr>
      <vt:lpstr>What are the five keys to rigorous PBL?</vt:lpstr>
      <vt:lpstr>Slide 4</vt:lpstr>
      <vt:lpstr> Discussion</vt:lpstr>
      <vt:lpstr>Slide 6</vt:lpstr>
      <vt:lpstr>Some Project Ideas...</vt:lpstr>
      <vt:lpstr>Some Project Ideas...</vt:lpstr>
      <vt:lpstr>Useful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Project Based Learning</dc:title>
  <dc:creator>User</dc:creator>
  <cp:lastModifiedBy>User</cp:lastModifiedBy>
  <cp:revision>5</cp:revision>
  <dcterms:modified xsi:type="dcterms:W3CDTF">2017-05-08T13:18:43Z</dcterms:modified>
</cp:coreProperties>
</file>