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embeddedFontLst>
    <p:embeddedFont>
      <p:font typeface="Oswald" charset="0"/>
      <p:regular r:id="rId13"/>
      <p:bold r:id="rId14"/>
    </p:embeddedFont>
    <p:embeddedFont>
      <p:font typeface="Roboto" charset="0"/>
      <p:regular r:id="rId15"/>
      <p:bold r:id="rId16"/>
      <p:italic r:id="rId17"/>
      <p:boldItalic r:id="rId18"/>
    </p:embeddedFont>
    <p:embeddedFont>
      <p:font typeface="Ubuntu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font" Target="fonts/font10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6"/>
            <a:ext cx="3045625" cy="2707359"/>
            <a:chOff x="6098378" y="4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598100" y="2366963"/>
            <a:ext cx="8222100" cy="1118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598088" y="3621217"/>
            <a:ext cx="8222100" cy="57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60431" y="6201586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6"/>
            <a:ext cx="3045625" cy="2707359"/>
            <a:chOff x="6098378" y="4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1674733"/>
            <a:ext cx="8520600" cy="2707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4492300"/>
            <a:ext cx="8520600" cy="1709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460431" y="6201586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8460431" y="6201586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6"/>
            <a:ext cx="3045625" cy="2707359"/>
            <a:chOff x="6098378" y="4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598100" y="2869796"/>
            <a:ext cx="8222100" cy="1118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60431" y="6201586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5204762"/>
            <a:ext cx="9144000" cy="1653192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2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1700" y="546666"/>
            <a:ext cx="8520600" cy="81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11700" y="1639833"/>
            <a:ext cx="8520600" cy="4452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60431" y="6201586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11700" y="546666"/>
            <a:ext cx="8520600" cy="81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1700" y="1639966"/>
            <a:ext cx="3999900" cy="4452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832400" y="1639966"/>
            <a:ext cx="3999900" cy="4452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60431" y="6201586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546666"/>
            <a:ext cx="8520600" cy="81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60431" y="6201586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1954405"/>
            <a:ext cx="2808000" cy="4137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60431" y="6201586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6"/>
            <a:ext cx="3045625" cy="2707359"/>
            <a:chOff x="6098378" y="4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90250" y="701800"/>
            <a:ext cx="5618700" cy="5454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60431" y="6201586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233"/>
            <a:ext cx="457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59940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265500" y="1534800"/>
            <a:ext cx="4045200" cy="20859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265500" y="3692001"/>
            <a:ext cx="4045200" cy="1692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460431" y="6201586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9500" y="5640766"/>
            <a:ext cx="5998800" cy="798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60431" y="6201586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546666"/>
            <a:ext cx="8520600" cy="81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639833"/>
            <a:ext cx="8520600" cy="445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60431" y="6201586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dtechreview.in/trends-insights/insights/902-ten-questions-you-should-ask-before-you-flip-your-classroo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newton.com/flipped-classro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4a7NbUIr_iQ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d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ed.ted.com/" TargetMode="External"/><Relationship Id="rId4" Type="http://schemas.openxmlformats.org/officeDocument/2006/relationships/hyperlink" Target="https://www.ted.com/talks/john_mcwhorter_txtng_is_killing_language_jk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hanacademy.or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anethicalisland.wordpress.com/2013/04/01/flipping-the-classro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ctrTitle"/>
          </p:nvPr>
        </p:nvSpPr>
        <p:spPr>
          <a:xfrm>
            <a:off x="598100" y="2366963"/>
            <a:ext cx="8222100" cy="1118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lt2"/>
                </a:solidFill>
                <a:latin typeface="Oswald"/>
                <a:ea typeface="Oswald"/>
                <a:cs typeface="Oswald"/>
                <a:sym typeface="Oswald"/>
              </a:rPr>
              <a:t>The Flipped Classroom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598088" y="3621217"/>
            <a:ext cx="8222100" cy="57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311700" y="1639833"/>
            <a:ext cx="8520600" cy="445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4000" b="1">
              <a:solidFill>
                <a:srgbClr val="00387E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 sz="3000" u="sng">
                <a:solidFill>
                  <a:schemeClr val="hlink"/>
                </a:solidFill>
                <a:latin typeface="Oswald"/>
                <a:ea typeface="Oswald"/>
                <a:cs typeface="Oswald"/>
                <a:sym typeface="Oswald"/>
                <a:hlinkClick r:id="rId3"/>
              </a:rPr>
              <a:t>Before you flip...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311700" y="546666"/>
            <a:ext cx="8520600" cy="81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latin typeface="Oswald"/>
                <a:ea typeface="Oswald"/>
                <a:cs typeface="Oswald"/>
                <a:sym typeface="Oswald"/>
              </a:rPr>
              <a:t>Things to consider...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11700" y="546666"/>
            <a:ext cx="8520600" cy="81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latin typeface="Oswald"/>
                <a:ea typeface="Oswald"/>
                <a:cs typeface="Oswald"/>
                <a:sym typeface="Oswald"/>
              </a:rPr>
              <a:t>By the end of this lesson we will have...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311700" y="1639833"/>
            <a:ext cx="8520600" cy="445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marL="457200" lvl="0" indent="-381000">
              <a:lnSpc>
                <a:spcPct val="150000"/>
              </a:lnSpc>
              <a:spcBef>
                <a:spcPts val="0"/>
              </a:spcBef>
              <a:buSzPct val="100000"/>
              <a:buFont typeface="Oswald"/>
              <a:buChar char="❏"/>
            </a:pPr>
            <a:r>
              <a:rPr lang="en" sz="2400">
                <a:latin typeface="Oswald"/>
                <a:ea typeface="Oswald"/>
                <a:cs typeface="Oswald"/>
                <a:sym typeface="Oswald"/>
              </a:rPr>
              <a:t>explored the flipped classroom approach</a:t>
            </a:r>
          </a:p>
          <a:p>
            <a:pPr marL="457200" lvl="0" indent="-381000">
              <a:lnSpc>
                <a:spcPct val="150000"/>
              </a:lnSpc>
              <a:spcBef>
                <a:spcPts val="0"/>
              </a:spcBef>
              <a:buSzPct val="100000"/>
              <a:buFont typeface="Oswald"/>
              <a:buChar char="❏"/>
            </a:pPr>
            <a:r>
              <a:rPr lang="en" sz="2400">
                <a:latin typeface="Oswald"/>
                <a:ea typeface="Oswald"/>
                <a:cs typeface="Oswald"/>
                <a:sym typeface="Oswald"/>
              </a:rPr>
              <a:t>examined resources for the flipped classroom</a:t>
            </a:r>
          </a:p>
          <a:p>
            <a:pPr marL="457200" lvl="0" indent="-381000">
              <a:lnSpc>
                <a:spcPct val="150000"/>
              </a:lnSpc>
              <a:spcBef>
                <a:spcPts val="0"/>
              </a:spcBef>
              <a:buSzPct val="100000"/>
              <a:buFont typeface="Oswald"/>
              <a:buChar char="❏"/>
            </a:pPr>
            <a:r>
              <a:rPr lang="en" sz="2400">
                <a:latin typeface="Oswald"/>
                <a:ea typeface="Oswald"/>
                <a:cs typeface="Oswald"/>
                <a:sym typeface="Oswald"/>
              </a:rPr>
              <a:t>adapted a video for the flipped classroom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311700" y="1639833"/>
            <a:ext cx="8520600" cy="445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Oswald"/>
                <a:ea typeface="Oswald"/>
                <a:cs typeface="Oswald"/>
                <a:sym typeface="Oswald"/>
              </a:rPr>
              <a:t>1. Have you heard of the flipped classroom approach?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2400">
                <a:latin typeface="Oswald"/>
                <a:ea typeface="Oswald"/>
                <a:cs typeface="Oswald"/>
                <a:sym typeface="Oswald"/>
              </a:rPr>
              <a:t>2. How does it work? 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311700" y="546666"/>
            <a:ext cx="8520600" cy="81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latin typeface="Oswald"/>
                <a:ea typeface="Oswald"/>
                <a:cs typeface="Oswald"/>
                <a:sym typeface="Oswald"/>
              </a:rPr>
              <a:t>What do you already know?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160034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 sz="3000" u="sng">
                <a:solidFill>
                  <a:schemeClr val="hlink"/>
                </a:solidFill>
                <a:latin typeface="Oswald"/>
                <a:ea typeface="Oswald"/>
                <a:cs typeface="Oswald"/>
                <a:sym typeface="Oswald"/>
                <a:hlinkClick r:id="rId3"/>
              </a:rPr>
              <a:t>The Flipped Classroom Infographic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311700" y="546666"/>
            <a:ext cx="8520600" cy="81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latin typeface="Oswald"/>
                <a:ea typeface="Oswald"/>
                <a:cs typeface="Oswald"/>
                <a:sym typeface="Oswald"/>
              </a:rPr>
              <a:t>Now compare!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311700" y="1639833"/>
            <a:ext cx="8520600" cy="445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311700" y="546666"/>
            <a:ext cx="8520600" cy="81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latin typeface="Oswald"/>
                <a:ea typeface="Oswald"/>
                <a:cs typeface="Oswald"/>
                <a:sym typeface="Oswald"/>
              </a:rPr>
              <a:t>Teaching for tomorrow: Flipped Learning</a:t>
            </a:r>
          </a:p>
        </p:txBody>
      </p:sp>
      <p:sp>
        <p:nvSpPr>
          <p:cNvPr id="111" name="Shape 111">
            <a:hlinkClick r:id="rId3"/>
          </p:cNvPr>
          <p:cNvSpPr/>
          <p:nvPr/>
        </p:nvSpPr>
        <p:spPr>
          <a:xfrm>
            <a:off x="417025" y="1714500"/>
            <a:ext cx="4572000" cy="34290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311700" y="1639824"/>
            <a:ext cx="8520600" cy="4878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Oswald"/>
                <a:ea typeface="Oswald"/>
                <a:cs typeface="Oswald"/>
                <a:sym typeface="Oswald"/>
              </a:rPr>
              <a:t>Have you ever watched a TED talk? </a:t>
            </a:r>
          </a:p>
          <a:p>
            <a:pPr marL="457200" lvl="0" indent="-381000">
              <a:lnSpc>
                <a:spcPct val="150000"/>
              </a:lnSpc>
              <a:spcBef>
                <a:spcPts val="0"/>
              </a:spcBef>
              <a:buSzPct val="100000"/>
              <a:buFont typeface="Oswald"/>
              <a:buChar char="❏"/>
            </a:pPr>
            <a:r>
              <a:rPr lang="en" sz="2400" u="sng">
                <a:solidFill>
                  <a:schemeClr val="hlink"/>
                </a:solidFill>
                <a:latin typeface="Oswald"/>
                <a:ea typeface="Oswald"/>
                <a:cs typeface="Oswald"/>
                <a:sym typeface="Oswald"/>
                <a:hlinkClick r:id="rId3"/>
              </a:rPr>
              <a:t>TED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SzPct val="100000"/>
              <a:buFont typeface="Oswald"/>
              <a:buChar char="❏"/>
            </a:pPr>
            <a:r>
              <a:rPr lang="en" sz="2400" u="sng">
                <a:solidFill>
                  <a:schemeClr val="hlink"/>
                </a:solidFill>
                <a:latin typeface="Oswald"/>
                <a:ea typeface="Oswald"/>
                <a:cs typeface="Oswald"/>
                <a:sym typeface="Oswald"/>
                <a:hlinkClick r:id="rId4"/>
              </a:rPr>
              <a:t>John McWhorter's TED Talk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Oswald"/>
                <a:ea typeface="Oswald"/>
                <a:cs typeface="Oswald"/>
                <a:sym typeface="Oswald"/>
              </a:rPr>
              <a:t>Have you ever taken any of the TED-Ed lessons? </a:t>
            </a:r>
          </a:p>
          <a:p>
            <a:pPr marL="457200" lvl="0" indent="-381000">
              <a:spcBef>
                <a:spcPts val="0"/>
              </a:spcBef>
              <a:buSzPct val="100000"/>
              <a:buFont typeface="Oswald"/>
              <a:buChar char="❏"/>
            </a:pPr>
            <a:r>
              <a:rPr lang="en" sz="2400" u="sng">
                <a:solidFill>
                  <a:schemeClr val="hlink"/>
                </a:solidFill>
                <a:latin typeface="Oswald"/>
                <a:ea typeface="Oswald"/>
                <a:cs typeface="Oswald"/>
                <a:sym typeface="Oswald"/>
                <a:hlinkClick r:id="rId5"/>
              </a:rPr>
              <a:t>TED-Ed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311700" y="546666"/>
            <a:ext cx="8520600" cy="81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latin typeface="Oswald"/>
                <a:ea typeface="Oswald"/>
                <a:cs typeface="Oswald"/>
                <a:sym typeface="Oswald"/>
              </a:rPr>
              <a:t>Resources...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311700" y="1639833"/>
            <a:ext cx="8520600" cy="445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3000">
              <a:solidFill>
                <a:schemeClr val="dk1"/>
              </a:solidFill>
              <a:latin typeface="Ubuntu"/>
              <a:ea typeface="Ubuntu"/>
              <a:cs typeface="Ubuntu"/>
              <a:sym typeface="Ubuntu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Oswald"/>
                <a:ea typeface="Oswald"/>
                <a:cs typeface="Oswald"/>
                <a:sym typeface="Oswald"/>
              </a:rPr>
              <a:t>Have you ever taken any of the lessons on Khan Academy?</a:t>
            </a:r>
          </a:p>
          <a:p>
            <a:pPr marL="457200" lvl="0" indent="-381000" rtl="0">
              <a:spcBef>
                <a:spcPts val="0"/>
              </a:spcBef>
              <a:buSzPct val="100000"/>
              <a:buFont typeface="Oswald"/>
              <a:buChar char="❏"/>
            </a:pPr>
            <a:r>
              <a:rPr lang="en" sz="2400" u="sng">
                <a:solidFill>
                  <a:schemeClr val="hlink"/>
                </a:solidFill>
                <a:latin typeface="Oswald"/>
                <a:ea typeface="Oswald"/>
                <a:cs typeface="Oswald"/>
                <a:sym typeface="Oswald"/>
                <a:hlinkClick r:id="rId3"/>
              </a:rPr>
              <a:t>khanacademy.org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311700" y="546666"/>
            <a:ext cx="8520600" cy="81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latin typeface="Oswald"/>
                <a:ea typeface="Oswald"/>
                <a:cs typeface="Oswald"/>
                <a:sym typeface="Oswald"/>
              </a:rPr>
              <a:t>Resources...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311700" y="1639824"/>
            <a:ext cx="8520600" cy="4986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 sz="2400">
                <a:latin typeface="Oswald"/>
                <a:ea typeface="Oswald"/>
                <a:cs typeface="Oswald"/>
                <a:sym typeface="Oswald"/>
              </a:rPr>
              <a:t>How would flipped learning fit into your context? 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311700" y="546666"/>
            <a:ext cx="8520600" cy="81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latin typeface="Oswald"/>
                <a:ea typeface="Oswald"/>
                <a:cs typeface="Oswald"/>
                <a:sym typeface="Oswald"/>
              </a:rPr>
              <a:t>Can I flip it? </a:t>
            </a:r>
          </a:p>
        </p:txBody>
      </p:sp>
      <p:pic>
        <p:nvPicPr>
          <p:cNvPr id="130" name="Shape 1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28875" y="1300162"/>
            <a:ext cx="4286250" cy="4257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311700" y="1639833"/>
            <a:ext cx="8520600" cy="445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Oswald"/>
                <a:ea typeface="Oswald"/>
                <a:cs typeface="Oswald"/>
                <a:sym typeface="Oswald"/>
              </a:rPr>
              <a:t>Do you think that video content is the only way to flip the classroom?</a:t>
            </a:r>
          </a:p>
          <a:p>
            <a:pPr lvl="0" rtl="0">
              <a:spcBef>
                <a:spcPts val="0"/>
              </a:spcBef>
              <a:buNone/>
            </a:pPr>
            <a:endParaRPr sz="3000">
              <a:latin typeface="Oswald"/>
              <a:ea typeface="Oswald"/>
              <a:cs typeface="Oswald"/>
              <a:sym typeface="Oswald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2400" u="sng">
                <a:solidFill>
                  <a:schemeClr val="hlink"/>
                </a:solidFill>
                <a:latin typeface="Oswald"/>
                <a:ea typeface="Oswald"/>
                <a:cs typeface="Oswald"/>
                <a:sym typeface="Oswald"/>
                <a:hlinkClick r:id="rId3"/>
              </a:rPr>
              <a:t>Flipping the classroom: 27 ways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311700" y="546666"/>
            <a:ext cx="8520600" cy="81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latin typeface="Oswald"/>
                <a:ea typeface="Oswald"/>
                <a:cs typeface="Oswald"/>
                <a:sym typeface="Oswald"/>
              </a:rPr>
              <a:t>Flipping our classrooms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</Words>
  <PresentationFormat>On-screen Show (4:3)</PresentationFormat>
  <Paragraphs>46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Oswald</vt:lpstr>
      <vt:lpstr>Roboto</vt:lpstr>
      <vt:lpstr>Ubuntu</vt:lpstr>
      <vt:lpstr>geometric</vt:lpstr>
      <vt:lpstr>The Flipped Classroom</vt:lpstr>
      <vt:lpstr>By the end of this lesson we will have...</vt:lpstr>
      <vt:lpstr>What do you already know? </vt:lpstr>
      <vt:lpstr>Now compare!</vt:lpstr>
      <vt:lpstr>Teaching for tomorrow: Flipped Learning</vt:lpstr>
      <vt:lpstr>Resources...</vt:lpstr>
      <vt:lpstr>Resources...</vt:lpstr>
      <vt:lpstr>Can I flip it? </vt:lpstr>
      <vt:lpstr>Flipping our classrooms</vt:lpstr>
      <vt:lpstr>Things to consider...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Flipped Classroom</dc:title>
  <dc:creator>User</dc:creator>
  <cp:lastModifiedBy>User</cp:lastModifiedBy>
  <cp:revision>1</cp:revision>
  <dcterms:modified xsi:type="dcterms:W3CDTF">2016-08-03T08:42:36Z</dcterms:modified>
</cp:coreProperties>
</file>