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8" r:id="rId4"/>
    <p:sldId id="279" r:id="rId5"/>
    <p:sldId id="262" r:id="rId6"/>
    <p:sldId id="280" r:id="rId7"/>
    <p:sldId id="281" r:id="rId8"/>
    <p:sldId id="282" r:id="rId9"/>
    <p:sldId id="283" r:id="rId10"/>
    <p:sldId id="273" r:id="rId11"/>
    <p:sldId id="275" r:id="rId12"/>
    <p:sldId id="284" r:id="rId13"/>
    <p:sldId id="257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FF33"/>
    <a:srgbClr val="4D4D4D"/>
    <a:srgbClr val="F7F9B5"/>
    <a:srgbClr val="CC6600"/>
    <a:srgbClr val="FFFFE1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555392-77F7-4182-A7AF-8A13F45E45D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EDA86-AA51-4D4B-AF3E-23FDA3EF8B37}" type="slidenum">
              <a:rPr lang="bg-BG" smtClean="0"/>
              <a:pPr/>
              <a:t>10</a:t>
            </a:fld>
            <a:endParaRPr lang="bg-BG" smtClean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143170-AB9F-4062-96BC-FA5988BCFCAC}" type="slidenum">
              <a:rPr lang="bg-BG" sz="1200">
                <a:latin typeface="Calibri" pitchFamily="34" charset="0"/>
              </a:rPr>
              <a:pPr algn="r"/>
              <a:t>10</a:t>
            </a:fld>
            <a:endParaRPr lang="bg-BG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FC10-9F4C-4262-B006-110D6ED70F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2AE4-8530-4533-A54F-E18C65B65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2245-084C-460B-9B87-D97933D304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7897-4F59-497F-8D73-7105A017A2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3B17-3B54-4028-B9E0-43424212D1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3C93-C1B7-407F-82B0-2727B86229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89F5-1E9C-4833-9DD8-3AA624EDFE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599B-8947-472D-B355-4D1A6C6BF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CFC1-487E-4802-B8B6-02FA6AF99D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662D-0F25-4B61-B5A2-3855783EE6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B31A-AFF9-4DE2-80DC-1BEA597C35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0A154-C1E7-4169-91B7-7714F895D1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3EC9-5E25-43F1-AE29-9B6B7D7DC6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89318F-C33B-4C8C-9EF7-C2A5FFAA8D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4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6372225" cy="1079500"/>
          </a:xfrm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8000" b="1" smtClean="0">
                <a:solidFill>
                  <a:srgbClr val="89C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Targovishte:</a:t>
            </a:r>
            <a:endParaRPr lang="bg-BG" sz="8000" b="1" smtClean="0">
              <a:solidFill>
                <a:srgbClr val="89C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372225" y="1557338"/>
            <a:ext cx="2771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 little piece </a:t>
            </a:r>
          </a:p>
          <a:p>
            <a:pPr algn="ctr">
              <a:defRPr/>
            </a:pPr>
            <a:r>
              <a:rPr lang="en-US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of heaven</a:t>
            </a:r>
            <a:endParaRPr lang="bg-BG" sz="3200" b="1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rovo_ok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88913"/>
            <a:ext cx="30797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4824413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The most attractive and attended parks are: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smtClean="0">
                <a:latin typeface="Trebuchet MS" pitchFamily="34" charset="0"/>
              </a:rPr>
              <a:t>“Borovo oko”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smtClean="0">
                <a:latin typeface="Trebuchet MS" pitchFamily="34" charset="0"/>
              </a:rPr>
              <a:t>The Central Garden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sz="2800" smtClean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bg-BG" sz="2800" smtClean="0">
              <a:solidFill>
                <a:schemeClr val="hlink"/>
              </a:solidFill>
              <a:latin typeface="Trebuchet MS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916113"/>
            <a:ext cx="280828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292600"/>
            <a:ext cx="32400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1916113"/>
            <a:ext cx="302418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4221163"/>
            <a:ext cx="352901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05010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2133600"/>
            <a:ext cx="25923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osht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13100"/>
            <a:ext cx="489743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1296987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The Central garden and walkways are Targovishte citizens` favourite</a:t>
            </a:r>
            <a:r>
              <a:rPr lang="bg-BG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green areas</a:t>
            </a:r>
            <a:endParaRPr lang="bg-BG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29705" name="Picture 9" descr="ANd9GcTHdebKjJdHRa0wxrFvGICPrAzKPbMKU880nZ_vET8mCsP7UbE&amp;t=1&amp;usg=__mCjxWAN3L4tx3JkB3plgm8CQkR8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268413"/>
            <a:ext cx="46355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ANd9GcTBXjjQg0ZTuRSI4Hw9GAybmOBbQ_fFJyNBlKSshEsF4mYZvHI&amp;t=1&amp;usg=__MHe4Q_jw43ClPsvlXboXKDqdipo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12875"/>
            <a:ext cx="38163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ANd9GcQtpdcyPeBfFzqu903ydEF8tJ82xPBPkUpOI-ecVK7JRWwGhus&amp;t=1&amp;usg=__OxhL6PQvSEPnsxRrhJ37x5JkUZA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437063"/>
            <a:ext cx="30241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Industry</a:t>
            </a:r>
            <a:endParaRPr lang="bg-BG" sz="4800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052513"/>
            <a:ext cx="5256213" cy="5805487"/>
          </a:xfrm>
        </p:spPr>
        <p:txBody>
          <a:bodyPr/>
          <a:lstStyle/>
          <a:p>
            <a:pPr eaLnBrk="1" hangingPunct="1"/>
            <a:r>
              <a:rPr lang="bg-BG" sz="1800" smtClean="0">
                <a:latin typeface="Trebuchet MS" pitchFamily="34" charset="0"/>
              </a:rPr>
              <a:t>One of Bulgaria's largest wine production factories is located there. </a:t>
            </a:r>
            <a:r>
              <a:rPr lang="en-US" sz="1800" smtClean="0">
                <a:latin typeface="Trebuchet MS" pitchFamily="34" charset="0"/>
              </a:rPr>
              <a:t>It </a:t>
            </a:r>
            <a:r>
              <a:rPr lang="bg-BG" sz="1800" smtClean="0">
                <a:latin typeface="Trebuchet MS" pitchFamily="34" charset="0"/>
              </a:rPr>
              <a:t>produces some of Bulgaria's best wine</a:t>
            </a:r>
            <a:r>
              <a:rPr lang="bg-BG" sz="1800" smtClean="0"/>
              <a:t> </a:t>
            </a:r>
            <a:endParaRPr lang="en-US" sz="1800" smtClean="0"/>
          </a:p>
          <a:p>
            <a:pPr eaLnBrk="1" hangingPunct="1"/>
            <a:r>
              <a:rPr lang="bg-BG" sz="1800" smtClean="0">
                <a:latin typeface="Trebuchet MS" pitchFamily="34" charset="0"/>
              </a:rPr>
              <a:t>On the territory of the region operates one of the largest manufacturers of lead-acid batteries under the license of VARTA company </a:t>
            </a:r>
            <a:endParaRPr lang="en-US" sz="1800" smtClean="0">
              <a:latin typeface="Trebuchet MS" pitchFamily="34" charset="0"/>
            </a:endParaRPr>
          </a:p>
          <a:p>
            <a:pPr eaLnBrk="1" hangingPunct="1"/>
            <a:r>
              <a:rPr lang="bg-BG" sz="1800" smtClean="0">
                <a:latin typeface="Trebuchet MS" pitchFamily="34" charset="0"/>
              </a:rPr>
              <a:t>Targovishte is a home to one of the largest glass factories in Europe</a:t>
            </a:r>
            <a:r>
              <a:rPr lang="bg-BG" sz="1800" smtClean="0"/>
              <a:t> </a:t>
            </a:r>
            <a:endParaRPr lang="en-US" sz="1800" smtClean="0">
              <a:latin typeface="Trebuchet MS" pitchFamily="34" charset="0"/>
            </a:endParaRPr>
          </a:p>
          <a:p>
            <a:pPr eaLnBrk="1" hangingPunct="1"/>
            <a:r>
              <a:rPr lang="en-US" sz="1800" smtClean="0">
                <a:latin typeface="Trebuchet MS" pitchFamily="34" charset="0"/>
              </a:rPr>
              <a:t>P</a:t>
            </a:r>
            <a:r>
              <a:rPr lang="bg-BG" sz="1800" smtClean="0">
                <a:latin typeface="Trebuchet MS" pitchFamily="34" charset="0"/>
              </a:rPr>
              <a:t>roduction of soft drinks under the license of Coc</a:t>
            </a:r>
            <a:r>
              <a:rPr lang="en-US" sz="1800" smtClean="0">
                <a:latin typeface="Trebuchet MS" pitchFamily="34" charset="0"/>
              </a:rPr>
              <a:t>a</a:t>
            </a:r>
            <a:r>
              <a:rPr lang="bg-BG" sz="1800" smtClean="0">
                <a:latin typeface="Trebuchet MS" pitchFamily="34" charset="0"/>
              </a:rPr>
              <a:t>-Cola company </a:t>
            </a:r>
            <a:endParaRPr lang="en-US" sz="1800" smtClean="0">
              <a:latin typeface="Trebuchet MS" pitchFamily="34" charset="0"/>
            </a:endParaRPr>
          </a:p>
          <a:p>
            <a:pPr eaLnBrk="1" hangingPunct="1"/>
            <a:r>
              <a:rPr lang="bg-BG" sz="1800" smtClean="0">
                <a:latin typeface="Trebuchet MS" pitchFamily="34" charset="0"/>
              </a:rPr>
              <a:t>Other industries developed in the region are: 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tailoring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production of refined sunflower oil 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construction 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furniture making 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woodworking industry </a:t>
            </a:r>
            <a:endParaRPr lang="en-US" sz="1800" smtClean="0">
              <a:latin typeface="Trebuchet MS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bg-BG" sz="1800" smtClean="0">
                <a:latin typeface="Trebuchet MS" pitchFamily="34" charset="0"/>
              </a:rPr>
              <a:t>trade and services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25209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25923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ANd9GcS-etyD5pxUpO9WY2GwLXT_G2mtWe3tcdNy1Lt3_YstXs-XMkQ&amp;t=1&amp;usg=__xAWiKAlDjsY4MPl0SBl8hHBXZis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24400"/>
            <a:ext cx="27352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ANd9GcTEd_nceoICdracOl3-reSamRUvTGMK6ZtLQfMZepTh9ZEe-mg&amp;t=1&amp;usg=__rW-6wj0thEUovs4AqIPGEbPDlqw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260350"/>
            <a:ext cx="20923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ANd9GcRcPc6cx0hsGR6zMEuvmGOK4Qnot6zGSeCrwWx-IBAZ0qWqsLU&amp;t=1&amp;usg=__zu09mkDYi5ioQTDnjC_tJy3tOjo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5300663"/>
            <a:ext cx="18478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Twin towns</a:t>
            </a:r>
            <a:endParaRPr lang="bg-BG" sz="48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506913" cy="5040313"/>
          </a:xfrm>
        </p:spPr>
        <p:txBody>
          <a:bodyPr/>
          <a:lstStyle/>
          <a:p>
            <a:pPr eaLnBrk="1" hangingPunct="1"/>
            <a:endParaRPr lang="en-US" sz="2400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Cottbus, Germany</a:t>
            </a: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Targovishte,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Trebuchet MS" pitchFamily="34" charset="0"/>
              </a:rPr>
              <a:t>	Romania</a:t>
            </a:r>
          </a:p>
          <a:p>
            <a:pPr eaLnBrk="1" hangingPunct="1">
              <a:buFontTx/>
              <a:buNone/>
            </a:pPr>
            <a:endParaRPr lang="en-US" sz="2400" b="1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Smolensk, Russia</a:t>
            </a: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Santa Maria da Feira,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Trebuchet MS" pitchFamily="34" charset="0"/>
              </a:rPr>
              <a:t>	Portugal </a:t>
            </a:r>
            <a:endParaRPr lang="bg-BG" sz="2400" b="1" smtClean="0">
              <a:latin typeface="Trebuchet MS" pitchFamily="34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875"/>
            <a:ext cx="4392613" cy="5040313"/>
          </a:xfrm>
        </p:spPr>
        <p:txBody>
          <a:bodyPr/>
          <a:lstStyle/>
          <a:p>
            <a:pPr eaLnBrk="1" hangingPunct="1"/>
            <a:endParaRPr lang="en-US" sz="3200" smtClean="0"/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Kozani, Greece</a:t>
            </a: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Suresnes, France</a:t>
            </a: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endParaRPr lang="en-US" sz="2400" b="1" smtClean="0">
              <a:latin typeface="Trebuchet MS" pitchFamily="34" charset="0"/>
            </a:endParaRPr>
          </a:p>
          <a:p>
            <a:pPr eaLnBrk="1" hangingPunct="1"/>
            <a:r>
              <a:rPr lang="en-US" sz="2400" b="1" smtClean="0">
                <a:latin typeface="Trebuchet MS" pitchFamily="34" charset="0"/>
              </a:rPr>
              <a:t>Waterloo, Iova,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Trebuchet MS" pitchFamily="34" charset="0"/>
              </a:rPr>
              <a:t>	United States</a:t>
            </a:r>
            <a:r>
              <a:rPr lang="en-US" sz="3200" smtClean="0"/>
              <a:t> </a:t>
            </a:r>
            <a:endParaRPr lang="bg-BG" sz="3200" smtClean="0"/>
          </a:p>
        </p:txBody>
      </p:sp>
      <p:sp>
        <p:nvSpPr>
          <p:cNvPr id="14341" name="AutoShape 1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3087" name="Picture 15" descr="ANd9GcSi4sOBjWGhqKXboBhUjhlBPGXqbeR0SpQuj-Gdw6uJq0Cq3lQ&amp;t=1&amp;usg=__TVjrczOH9wpCvuWqVTznWiEZCIM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628775"/>
            <a:ext cx="15367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ANd9GcSfc_R47xkn52HcvytbZ7HuVFKR1NxP_Kp7tKf7WqUgpzV3dCU&amp;t=1&amp;usg=__OOzKqV2BBgdY0_sVZLywYdP8lQ4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708275"/>
            <a:ext cx="14636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ANd9GcS4hW5-ut2H_Mu5yuvwiZAnm7UZoIk8ypuDLaFmQr8weZwyi-w&amp;t=1&amp;usg=__JfrMF-z0n4Mo7yZGMyy5W2nZLK0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789363"/>
            <a:ext cx="1525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ANd9GcSyqScUNeh-SHt0yPuER_Z5zkHtSyz2q2I3CGIPP4CeYW5UrMU&amp;t=1&amp;usg=__uYqSpKYjCzPtGMmTXQS6xIrYoFc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373688"/>
            <a:ext cx="14541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ANd9GcT6XRSgdi4_5QU6eDTmestUVwntz7dcl43BXR5620PcJ2Bq0Jo&amp;t=1&amp;usg=__l6djw8cZEqsF1b785H1ZlGab0hQ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773238"/>
            <a:ext cx="14779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ANd9GcR_RRRJoLpiO64vsAFGSwUpu-neFxnFTMRHRI5iSVJcteKdk10&amp;t=1&amp;usg=__NWxvGGY5Tksokm1CUjMo7chdZB4=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3068638"/>
            <a:ext cx="1512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ANd9GcS6v2K0nTvHQwvYQFzRZRhqYiDyyelzhzheWRF86Yewhn59W2s&amp;t=1&amp;usg=__hXJnB5kcgCJZ3tr-Xkb6W_F2geg=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5084763"/>
            <a:ext cx="15843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_countries_europe3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" y="2714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This is the place which you should see…</a:t>
            </a:r>
            <a:endParaRPr lang="bg-BG" sz="4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3438" y="3571875"/>
            <a:ext cx="2286000" cy="164306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86500" y="2143125"/>
            <a:ext cx="214313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20" name="Picture 19" descr="bulg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997" y="539432"/>
            <a:ext cx="7955280" cy="58521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26" name="Straight Arrow Connector 25"/>
          <p:cNvCxnSpPr/>
          <p:nvPr/>
        </p:nvCxnSpPr>
        <p:spPr>
          <a:xfrm rot="16200000" flipH="1">
            <a:off x="6072188" y="2071687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29313" y="2286000"/>
            <a:ext cx="357187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29313" y="2143125"/>
            <a:ext cx="357187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179344" y="2107406"/>
            <a:ext cx="28575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072188" y="2357437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264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Location: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rebuchet MS" pitchFamily="34" charset="0"/>
              </a:rPr>
              <a:t>In the north-east part of Bulgaria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bg-BG" sz="2800" dirty="0" smtClean="0">
                <a:latin typeface="Trebuchet MS" pitchFamily="34" charset="0"/>
              </a:rPr>
              <a:t>At the southern foot of the low mountain of Preslav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bg-BG" sz="2800" dirty="0" smtClean="0">
                <a:latin typeface="Trebuchet MS" pitchFamily="34" charset="0"/>
              </a:rPr>
              <a:t>On both banks of Vrana River </a:t>
            </a:r>
            <a:endParaRPr lang="en-US" sz="2800" dirty="0" smtClean="0">
              <a:latin typeface="Trebuchet MS" pitchFamily="34" charset="0"/>
            </a:endParaRPr>
          </a:p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Population: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bg-BG" sz="2800" dirty="0" smtClean="0">
                <a:latin typeface="Trebuchet MS" pitchFamily="34" charset="0"/>
              </a:rPr>
              <a:t>46 724 </a:t>
            </a:r>
            <a:r>
              <a:rPr lang="en-US" sz="2800" dirty="0" smtClean="0">
                <a:latin typeface="Trebuchet MS" pitchFamily="34" charset="0"/>
              </a:rPr>
              <a:t>residents (in march 2010) </a:t>
            </a:r>
          </a:p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Climate: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rebuchet MS" pitchFamily="34" charset="0"/>
              </a:rPr>
              <a:t>T</a:t>
            </a:r>
            <a:r>
              <a:rPr lang="bg-BG" sz="2800" dirty="0" smtClean="0">
                <a:latin typeface="Trebuchet MS" pitchFamily="34" charset="0"/>
              </a:rPr>
              <a:t>emperate continental</a:t>
            </a:r>
            <a:r>
              <a:rPr lang="bg-BG" sz="2800" dirty="0" smtClean="0"/>
              <a:t> </a:t>
            </a:r>
            <a:endParaRPr lang="en-US" sz="2800" b="1" dirty="0" smtClean="0">
              <a:solidFill>
                <a:srgbClr val="0066FF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800" b="1" dirty="0" smtClean="0">
              <a:solidFill>
                <a:srgbClr val="0066FF"/>
              </a:solidFill>
              <a:latin typeface="Trebuchet MS" pitchFamily="34" charset="0"/>
            </a:endParaRPr>
          </a:p>
          <a:p>
            <a:pPr eaLnBrk="1" hangingPunct="1">
              <a:defRPr/>
            </a:pPr>
            <a:endParaRPr lang="bg-BG" sz="2800" dirty="0" smtClean="0">
              <a:latin typeface="Trebuchet MS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716463" y="292417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Coat of arms</a:t>
            </a:r>
            <a:endParaRPr lang="bg-BG" sz="2400" b="1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1954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804025" y="836613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Motto:</a:t>
            </a:r>
          </a:p>
          <a:p>
            <a:pPr algn="ctr">
              <a:defRPr/>
            </a:pPr>
            <a:r>
              <a:rPr lang="en-US" sz="2800" b="1">
                <a:latin typeface="Trebuchet MS" pitchFamily="34" charset="0"/>
              </a:rPr>
              <a:t>I was,</a:t>
            </a:r>
          </a:p>
          <a:p>
            <a:pPr algn="ctr">
              <a:defRPr/>
            </a:pPr>
            <a:r>
              <a:rPr lang="en-US" sz="2800" b="1">
                <a:latin typeface="Trebuchet MS" pitchFamily="34" charset="0"/>
              </a:rPr>
              <a:t>I am,</a:t>
            </a:r>
          </a:p>
          <a:p>
            <a:pPr algn="ctr">
              <a:defRPr/>
            </a:pPr>
            <a:r>
              <a:rPr lang="en-US" sz="2800" b="1">
                <a:latin typeface="Trebuchet MS" pitchFamily="34" charset="0"/>
              </a:rPr>
              <a:t>I will be!</a:t>
            </a:r>
            <a:endParaRPr lang="bg-BG" sz="2800" b="1">
              <a:latin typeface="Trebuchet MS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65625"/>
            <a:ext cx="31861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429000"/>
            <a:ext cx="32400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5688013" cy="1125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Town history</a:t>
            </a:r>
            <a:endParaRPr lang="bg-BG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28775"/>
            <a:ext cx="47879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b="1" smtClean="0">
                <a:latin typeface="Trebuchet MS" pitchFamily="34" charset="0"/>
              </a:rPr>
              <a:t>There are archeological evidences proving that the area has been inhabited  since the 5th-4th century BC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b="1" smtClean="0">
                <a:latin typeface="Trebuchet MS" pitchFamily="34" charset="0"/>
              </a:rPr>
              <a:t>First mentioned in 1573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b="1" smtClean="0">
                <a:latin typeface="Trebuchet MS" pitchFamily="34" charset="0"/>
              </a:rPr>
              <a:t>It was already an administrative centre in 1658 </a:t>
            </a:r>
            <a:endParaRPr lang="en-US" sz="2400" b="1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b="1" smtClean="0">
                <a:latin typeface="Trebuchet MS" pitchFamily="34" charset="0"/>
              </a:rPr>
              <a:t>In the 18th and 19th centuries it became a famous market for animals and craft products </a:t>
            </a:r>
            <a:endParaRPr lang="en-US" sz="2400" b="1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b="1" smtClean="0">
                <a:latin typeface="Trebuchet MS" pitchFamily="34" charset="0"/>
              </a:rPr>
              <a:t>In 2000, ruins of an ancient Roman town called Missionis were unearthed near Targovishte </a:t>
            </a:r>
            <a:endParaRPr lang="en-US" sz="2400" b="1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bg-BG" sz="2400" b="1" smtClean="0">
              <a:latin typeface="Trebuchet MS" pitchFamily="34" charset="0"/>
            </a:endParaRPr>
          </a:p>
        </p:txBody>
      </p:sp>
      <p:pic>
        <p:nvPicPr>
          <p:cNvPr id="39943" name="Picture 7" descr="13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89363"/>
            <a:ext cx="26368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ANd9GcQ6QnGOUW70y6doYeWTCdf5J6Sx8t_GA_fPtM6fB7_slbtD7r8&amp;t=1&amp;usg=__xbmv0pPBDoFpDOVPyflnPkqCj4c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81075"/>
            <a:ext cx="41036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23850" y="2997200"/>
            <a:ext cx="4103688" cy="701675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000" b="1">
                <a:solidFill>
                  <a:srgbClr val="CC6600"/>
                </a:solidFill>
                <a:latin typeface="Trebuchet MS" pitchFamily="34" charset="0"/>
              </a:rPr>
              <a:t>Cult scene from the village of </a:t>
            </a:r>
            <a:endParaRPr lang="en-US" sz="2000" b="1">
              <a:solidFill>
                <a:srgbClr val="CC6600"/>
              </a:solidFill>
              <a:latin typeface="Trebuchet MS" pitchFamily="34" charset="0"/>
            </a:endParaRPr>
          </a:p>
          <a:p>
            <a:pPr algn="ctr"/>
            <a:r>
              <a:rPr lang="bg-BG" sz="2000" b="1">
                <a:solidFill>
                  <a:srgbClr val="CC6600"/>
                </a:solidFill>
                <a:latin typeface="Trebuchet MS" pitchFamily="34" charset="0"/>
              </a:rPr>
              <a:t>Ovcharovo,</a:t>
            </a:r>
            <a:r>
              <a:rPr lang="en-US" sz="2000" b="1">
                <a:solidFill>
                  <a:srgbClr val="CC6600"/>
                </a:solidFill>
                <a:latin typeface="Trebuchet MS" pitchFamily="34" charset="0"/>
              </a:rPr>
              <a:t> </a:t>
            </a:r>
            <a:r>
              <a:rPr lang="bg-BG" sz="2000" b="1">
                <a:solidFill>
                  <a:srgbClr val="CC6600"/>
                </a:solidFill>
                <a:latin typeface="Trebuchet MS" pitchFamily="34" charset="0"/>
              </a:rPr>
              <a:t>Targovishte district</a:t>
            </a:r>
            <a:r>
              <a:rPr lang="bg-BG"/>
              <a:t> 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92275" y="6237288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rebuchet MS" pitchFamily="34" charset="0"/>
              </a:rPr>
              <a:t>Clay idol</a:t>
            </a:r>
            <a:endParaRPr lang="bg-BG" sz="20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9948" name="Picture 12" descr="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88913"/>
            <a:ext cx="223361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6" grpId="0" animBg="1"/>
      <p:bldP spid="399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ralevo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kralevo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88913"/>
            <a:ext cx="4076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kralevo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860800"/>
            <a:ext cx="38877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kralevo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886200"/>
            <a:ext cx="4011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1913" y="3068638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Trebuchet MS" pitchFamily="34" charset="0"/>
              </a:rPr>
              <a:t>Golden treasure</a:t>
            </a:r>
            <a:r>
              <a:rPr lang="en-US" sz="2400" b="1">
                <a:solidFill>
                  <a:srgbClr val="993300"/>
                </a:solidFill>
                <a:latin typeface="Trebuchet MS" pitchFamily="34" charset="0"/>
              </a:rPr>
              <a:t> </a:t>
            </a:r>
            <a:r>
              <a:rPr lang="en-US" sz="2400" b="1">
                <a:latin typeface="Trebuchet MS" pitchFamily="34" charset="0"/>
              </a:rPr>
              <a:t>from the village of Kralevo, </a:t>
            </a:r>
          </a:p>
          <a:p>
            <a:pPr algn="ctr"/>
            <a:r>
              <a:rPr lang="en-US" sz="2400" b="1">
                <a:latin typeface="Trebuchet MS" pitchFamily="34" charset="0"/>
              </a:rPr>
              <a:t>Targovishte region – 3rd century BC</a:t>
            </a:r>
            <a:endParaRPr lang="bg-BG" sz="2400" b="1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The ancient city of Misionis</a:t>
            </a:r>
            <a:endParaRPr lang="bg-BG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500438"/>
            <a:ext cx="4679950" cy="3357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rebuchet MS" pitchFamily="34" charset="0"/>
              </a:rPr>
              <a:t>Situated on a mountain hill near Targovishte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rebuchet MS" pitchFamily="34" charset="0"/>
              </a:rPr>
              <a:t>Founded in the mid-fifth century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rebuchet MS" pitchFamily="34" charset="0"/>
              </a:rPr>
              <a:t>The construction of the fortress started during the reign of Emperor Justinian I and lasted until the early 6</a:t>
            </a:r>
            <a:r>
              <a:rPr lang="en-US" sz="2400" b="1" baseline="30000" smtClean="0">
                <a:latin typeface="Trebuchet MS" pitchFamily="34" charset="0"/>
              </a:rPr>
              <a:t>th</a:t>
            </a:r>
            <a:r>
              <a:rPr lang="en-US" sz="2400" b="1" smtClean="0">
                <a:latin typeface="Trebuchet MS" pitchFamily="34" charset="0"/>
              </a:rPr>
              <a:t> century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b="1" smtClean="0">
              <a:latin typeface="Trebuchet MS" pitchFamily="34" charset="0"/>
            </a:endParaRPr>
          </a:p>
        </p:txBody>
      </p:sp>
      <p:pic>
        <p:nvPicPr>
          <p:cNvPr id="41991" name="Picture 7" descr="k1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836613"/>
            <a:ext cx="3529013" cy="2646362"/>
          </a:xfrm>
          <a:noFill/>
        </p:spPr>
      </p:pic>
      <p:pic>
        <p:nvPicPr>
          <p:cNvPr id="41992" name="Picture 8" descr="останки от базилика Мисион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8366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16338"/>
            <a:ext cx="381635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Krumovo Kale fortress</a:t>
            </a:r>
            <a:endParaRPr lang="bg-BG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495800" cy="2879725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rebuchet MS" pitchFamily="34" charset="0"/>
              </a:rPr>
              <a:t>A new Bulgarian settlement was founded on the ruins of the ancient Misionis in the 9</a:t>
            </a:r>
            <a:r>
              <a:rPr lang="en-US" sz="2400" b="1" baseline="30000" smtClean="0">
                <a:latin typeface="Trebuchet MS" pitchFamily="34" charset="0"/>
              </a:rPr>
              <a:t>th</a:t>
            </a:r>
            <a:r>
              <a:rPr lang="en-US" sz="2400" b="1" smtClean="0">
                <a:latin typeface="Trebuchet MS" pitchFamily="34" charset="0"/>
              </a:rPr>
              <a:t>-10</a:t>
            </a:r>
            <a:r>
              <a:rPr lang="en-US" sz="2400" b="1" baseline="30000" smtClean="0">
                <a:latin typeface="Trebuchet MS" pitchFamily="34" charset="0"/>
              </a:rPr>
              <a:t>th</a:t>
            </a:r>
            <a:r>
              <a:rPr lang="en-US" sz="2400" b="1" smtClean="0">
                <a:latin typeface="Trebuchet MS" pitchFamily="34" charset="0"/>
              </a:rPr>
              <a:t> century. It reflected on the culture and economic development of the nearby royal city of Veliki Preslav</a:t>
            </a:r>
          </a:p>
          <a:p>
            <a:pPr eaLnBrk="1" hangingPunct="1">
              <a:buFontTx/>
              <a:buNone/>
            </a:pPr>
            <a:endParaRPr lang="bg-BG" sz="2400" b="1" smtClean="0">
              <a:latin typeface="Trebuchet MS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644900"/>
            <a:ext cx="4316413" cy="3024188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rebuchet MS" pitchFamily="34" charset="0"/>
              </a:rPr>
              <a:t>In 1153 Ali Mohamed Al-Idrisi, an Arabian traveler and geographer, wrote: “…a big and prospering city. The market places are crowded and the gifts of the nature are bountiful …”</a:t>
            </a:r>
            <a:endParaRPr lang="bg-BG" sz="2400" b="1" smtClean="0">
              <a:latin typeface="Trebuchet MS" pitchFamily="34" charset="0"/>
            </a:endParaRPr>
          </a:p>
        </p:txBody>
      </p:sp>
      <p:pic>
        <p:nvPicPr>
          <p:cNvPr id="44038" name="Picture 6" descr="k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96081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Мисион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836613"/>
            <a:ext cx="38877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The old quarter Varosha</a:t>
            </a:r>
            <a:endParaRPr lang="bg-BG" sz="4800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3561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rebuchet MS" pitchFamily="34" charset="0"/>
              </a:rPr>
              <a:t>P</a:t>
            </a:r>
            <a:r>
              <a:rPr lang="bg-BG" sz="2400" b="1" smtClean="0">
                <a:latin typeface="Trebuchet MS" pitchFamily="34" charset="0"/>
              </a:rPr>
              <a:t>rese</a:t>
            </a:r>
            <a:r>
              <a:rPr lang="en-US" sz="2400" b="1" smtClean="0">
                <a:latin typeface="Trebuchet MS" pitchFamily="34" charset="0"/>
              </a:rPr>
              <a:t>nts</a:t>
            </a:r>
            <a:r>
              <a:rPr lang="bg-BG" sz="2400" b="1" smtClean="0">
                <a:latin typeface="Trebuchet MS" pitchFamily="34" charset="0"/>
              </a:rPr>
              <a:t> the typical style of the Bulgarian National Revival</a:t>
            </a:r>
            <a:r>
              <a:rPr lang="bg-BG" smtClean="0"/>
              <a:t>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rebuchet MS" pitchFamily="34" charset="0"/>
              </a:rPr>
              <a:t>One can see: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smtClean="0">
                <a:latin typeface="Trebuchet MS" pitchFamily="34" charset="0"/>
              </a:rPr>
              <a:t>The </a:t>
            </a:r>
            <a:r>
              <a:rPr lang="bg-BG" b="1" smtClean="0">
                <a:latin typeface="Trebuchet MS" pitchFamily="34" charset="0"/>
              </a:rPr>
              <a:t>Holy Assumption of the Mother of God </a:t>
            </a:r>
            <a:r>
              <a:rPr lang="en-US" b="1" smtClean="0">
                <a:latin typeface="Trebuchet MS" pitchFamily="34" charset="0"/>
              </a:rPr>
              <a:t>church</a:t>
            </a:r>
            <a:r>
              <a:rPr lang="en-US" smtClean="0">
                <a:latin typeface="Trebuchet MS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u="sng" smtClean="0">
                <a:latin typeface="Trebuchet MS" pitchFamily="34" charset="0"/>
              </a:rPr>
              <a:t>T</a:t>
            </a:r>
            <a:r>
              <a:rPr lang="bg-BG" b="1" u="sng" smtClean="0">
                <a:latin typeface="Trebuchet MS" pitchFamily="34" charset="0"/>
              </a:rPr>
              <a:t>he </a:t>
            </a:r>
            <a:r>
              <a:rPr lang="en-US" b="1" u="sng" smtClean="0">
                <a:latin typeface="Trebuchet MS" pitchFamily="34" charset="0"/>
              </a:rPr>
              <a:t>old Sveti Sedmochislenitsi </a:t>
            </a:r>
            <a:r>
              <a:rPr lang="bg-BG" b="1" u="sng" smtClean="0">
                <a:latin typeface="Trebuchet MS" pitchFamily="34" charset="0"/>
              </a:rPr>
              <a:t>school</a:t>
            </a:r>
            <a:r>
              <a:rPr lang="en-US" smtClean="0">
                <a:latin typeface="Trebuchet MS" pitchFamily="34" charset="0"/>
              </a:rPr>
              <a:t> (built in 1863), </a:t>
            </a:r>
            <a:r>
              <a:rPr lang="bg-BG" smtClean="0">
                <a:latin typeface="Trebuchet MS" pitchFamily="34" charset="0"/>
              </a:rPr>
              <a:t>currently the </a:t>
            </a:r>
            <a:r>
              <a:rPr lang="en-US" smtClean="0">
                <a:latin typeface="Trebuchet MS" pitchFamily="34" charset="0"/>
              </a:rPr>
              <a:t>town h</a:t>
            </a:r>
            <a:r>
              <a:rPr lang="bg-BG" smtClean="0">
                <a:latin typeface="Trebuchet MS" pitchFamily="34" charset="0"/>
              </a:rPr>
              <a:t>istorical </a:t>
            </a:r>
            <a:r>
              <a:rPr lang="en-US" smtClean="0">
                <a:latin typeface="Trebuchet MS" pitchFamily="34" charset="0"/>
              </a:rPr>
              <a:t>m</a:t>
            </a:r>
            <a:r>
              <a:rPr lang="bg-BG" smtClean="0">
                <a:latin typeface="Trebuchet MS" pitchFamily="34" charset="0"/>
              </a:rPr>
              <a:t>useum</a:t>
            </a:r>
            <a:r>
              <a:rPr lang="bg-BG" smtClean="0"/>
              <a:t> </a:t>
            </a: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bg-BG" b="1" u="sng" smtClean="0">
                <a:latin typeface="Trebuchet MS" pitchFamily="34" charset="0"/>
              </a:rPr>
              <a:t>Hadzhi Angelova house</a:t>
            </a:r>
            <a:r>
              <a:rPr lang="en-US" smtClean="0">
                <a:latin typeface="Trebuchet MS" pitchFamily="34" charset="0"/>
              </a:rPr>
              <a:t>, currently the town</a:t>
            </a:r>
            <a:r>
              <a:rPr lang="bg-BG" smtClean="0">
                <a:latin typeface="Trebuchet MS" pitchFamily="34" charset="0"/>
              </a:rPr>
              <a:t> </a:t>
            </a:r>
            <a:r>
              <a:rPr lang="en-US" smtClean="0">
                <a:latin typeface="Trebuchet MS" pitchFamily="34" charset="0"/>
              </a:rPr>
              <a:t>e</a:t>
            </a:r>
            <a:r>
              <a:rPr lang="bg-BG" smtClean="0">
                <a:latin typeface="Trebuchet MS" pitchFamily="34" charset="0"/>
              </a:rPr>
              <a:t>tnographic </a:t>
            </a:r>
            <a:r>
              <a:rPr lang="en-US" smtClean="0">
                <a:latin typeface="Trebuchet MS" pitchFamily="34" charset="0"/>
              </a:rPr>
              <a:t>e</a:t>
            </a:r>
            <a:r>
              <a:rPr lang="bg-BG" smtClean="0">
                <a:latin typeface="Trebuchet MS" pitchFamily="34" charset="0"/>
              </a:rPr>
              <a:t>xposition </a:t>
            </a:r>
            <a:endParaRPr lang="en-US" smtClean="0"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bg-BG" b="1" smtClean="0">
                <a:latin typeface="Trebuchet MS" pitchFamily="34" charset="0"/>
              </a:rPr>
              <a:t>Hadzhi Roussi </a:t>
            </a:r>
            <a:r>
              <a:rPr lang="en-US" b="1" smtClean="0">
                <a:latin typeface="Trebuchet MS" pitchFamily="34" charset="0"/>
              </a:rPr>
              <a:t>house</a:t>
            </a:r>
            <a:r>
              <a:rPr lang="en-US" smtClean="0">
                <a:latin typeface="Trebuchet MS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sz="2400" smtClean="0">
              <a:latin typeface="Trebuchet MS" pitchFamily="34" charset="0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652963"/>
            <a:ext cx="298926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052513"/>
            <a:ext cx="20224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10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781300"/>
            <a:ext cx="2736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Разкопават древна могила на пътя на колекторите за Пречиствателната станц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908050"/>
            <a:ext cx="28797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3933825"/>
            <a:ext cx="2082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Targovishte churches</a:t>
            </a:r>
            <a:endParaRPr lang="bg-BG" sz="4800" b="1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13325"/>
            <a:ext cx="4495800" cy="1844675"/>
          </a:xfrm>
        </p:spPr>
        <p:txBody>
          <a:bodyPr/>
          <a:lstStyle/>
          <a:p>
            <a:pPr eaLnBrk="1" hangingPunct="1"/>
            <a:r>
              <a:rPr lang="en-US" sz="1800" b="1" u="sng" smtClean="0">
                <a:latin typeface="Trebuchet MS" pitchFamily="34" charset="0"/>
              </a:rPr>
              <a:t>The </a:t>
            </a:r>
            <a:r>
              <a:rPr lang="bg-BG" sz="1800" b="1" u="sng" smtClean="0">
                <a:latin typeface="Trebuchet MS" pitchFamily="34" charset="0"/>
              </a:rPr>
              <a:t>Holy Assumption of the Mother of God </a:t>
            </a:r>
            <a:r>
              <a:rPr lang="en-US" sz="1800" b="1" u="sng" smtClean="0">
                <a:latin typeface="Trebuchet MS" pitchFamily="34" charset="0"/>
              </a:rPr>
              <a:t>church</a:t>
            </a:r>
            <a:r>
              <a:rPr lang="en-US" sz="1800" b="1" smtClean="0">
                <a:latin typeface="Trebuchet MS" pitchFamily="34" charset="0"/>
              </a:rPr>
              <a:t>, </a:t>
            </a:r>
            <a:r>
              <a:rPr lang="en-US" sz="1800" smtClean="0">
                <a:latin typeface="Trebuchet MS" pitchFamily="34" charset="0"/>
              </a:rPr>
              <a:t>built in old Bulgarian style in 1851. The bell tower is a project of the Italian engineer Furlani. It is covered with gold </a:t>
            </a:r>
            <a:endParaRPr lang="bg-BG" sz="1800" smtClean="0">
              <a:latin typeface="Trebuchet MS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495800" cy="2376488"/>
          </a:xfrm>
        </p:spPr>
        <p:txBody>
          <a:bodyPr/>
          <a:lstStyle/>
          <a:p>
            <a:pPr eaLnBrk="1" hangingPunct="1"/>
            <a:r>
              <a:rPr lang="en-US" sz="1800" b="1" u="sng" smtClean="0">
                <a:latin typeface="Trebuchet MS" pitchFamily="34" charset="0"/>
              </a:rPr>
              <a:t>St. John of Rila church</a:t>
            </a:r>
            <a:r>
              <a:rPr lang="en-US" sz="1800" smtClean="0">
                <a:latin typeface="Trebuchet MS" pitchFamily="34" charset="0"/>
              </a:rPr>
              <a:t>, named after Saint John of Rila </a:t>
            </a:r>
            <a:r>
              <a:rPr lang="bg-BG" sz="1800" smtClean="0">
                <a:latin typeface="Trebuchet MS" pitchFamily="34" charset="0"/>
              </a:rPr>
              <a:t>(876 – c. 946) </a:t>
            </a:r>
            <a:r>
              <a:rPr lang="en-US" sz="1800" smtClean="0">
                <a:latin typeface="Trebuchet MS" pitchFamily="34" charset="0"/>
              </a:rPr>
              <a:t>who was the first Bulgarian hermit. Andrey, Metropolitan of New York and </a:t>
            </a:r>
            <a:r>
              <a:rPr lang="bg-BG" sz="1800" smtClean="0">
                <a:latin typeface="Trebuchet MS" pitchFamily="34" charset="0"/>
              </a:rPr>
              <a:t>the diocesan prelate of the </a:t>
            </a:r>
            <a:r>
              <a:rPr lang="en-US" sz="1800" smtClean="0">
                <a:latin typeface="Trebuchet MS" pitchFamily="34" charset="0"/>
              </a:rPr>
              <a:t>Bulgaria Eastern Orthodox Diocese of the USA, Canada and Australia was buried in the church after his death in 1972</a:t>
            </a:r>
            <a:endParaRPr lang="bg-BG" sz="1800" smtClean="0"/>
          </a:p>
        </p:txBody>
      </p:sp>
      <p:pic>
        <p:nvPicPr>
          <p:cNvPr id="48135" name="Picture 7" descr="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349500"/>
            <a:ext cx="26479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365625"/>
            <a:ext cx="26638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21310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981075"/>
            <a:ext cx="21796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6|2.8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406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Bernard MT Condensed</vt:lpstr>
      <vt:lpstr>Wingdings</vt:lpstr>
      <vt:lpstr>Calibri</vt:lpstr>
      <vt:lpstr>Modèle par défaut</vt:lpstr>
      <vt:lpstr>Targovishte:</vt:lpstr>
      <vt:lpstr>This is the place which you should see…</vt:lpstr>
      <vt:lpstr>Slide 3</vt:lpstr>
      <vt:lpstr>Town history</vt:lpstr>
      <vt:lpstr>Slide 5</vt:lpstr>
      <vt:lpstr>The ancient city of Misionis</vt:lpstr>
      <vt:lpstr>Krumovo Kale fortress</vt:lpstr>
      <vt:lpstr>The old quarter Varosha</vt:lpstr>
      <vt:lpstr>Targovishte churches</vt:lpstr>
      <vt:lpstr>Slide 10</vt:lpstr>
      <vt:lpstr>Slide 11</vt:lpstr>
      <vt:lpstr>Industry</vt:lpstr>
      <vt:lpstr>Twin towns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User</cp:lastModifiedBy>
  <cp:revision>35</cp:revision>
  <dcterms:created xsi:type="dcterms:W3CDTF">2007-06-01T15:54:39Z</dcterms:created>
  <dcterms:modified xsi:type="dcterms:W3CDTF">2016-07-05T18:20:25Z</dcterms:modified>
</cp:coreProperties>
</file>