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3" r:id="rId7"/>
    <p:sldId id="262" r:id="rId8"/>
    <p:sldId id="258" r:id="rId9"/>
    <p:sldId id="257" r:id="rId10"/>
    <p:sldId id="261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84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8F4E106-F0D3-461B-972A-582FD2AE094D}" type="datetimeFigureOut">
              <a:rPr lang="en-US"/>
              <a:pPr>
                <a:defRPr/>
              </a:pPr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129D3B3-3647-4503-9AA9-3C4CCB3A8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5DAE0BA-3776-43D8-AD9D-A98A13ED52C4}" type="datetimeFigureOut">
              <a:rPr lang="en-US"/>
              <a:pPr>
                <a:defRPr/>
              </a:pPr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F2FD816-BF03-4F17-87C8-9C6B6F75A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9F224C-81B5-4E1E-AA86-9C23076B9951}" type="datetimeFigureOut">
              <a:rPr lang="en-US"/>
              <a:pPr>
                <a:defRPr/>
              </a:pPr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4B85752-EBD6-43CB-9B04-247C6E969C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82F5A57-326D-4497-8424-493CBAE3E625}" type="datetimeFigureOut">
              <a:rPr lang="en-US"/>
              <a:pPr>
                <a:defRPr/>
              </a:pPr>
              <a:t>7/5/2016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8F8E1B1-7C58-4604-BB37-58DCB3F65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4914BAB-C266-4858-93F8-04F2A9DA9772}" type="datetimeFigureOut">
              <a:rPr lang="en-US"/>
              <a:pPr>
                <a:defRPr/>
              </a:pPr>
              <a:t>7/5/2016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ABD32EE-25EA-49F5-94EB-956ED6BC3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E1B27DC-83E4-40DC-A9DE-0A7596FF56A4}" type="datetimeFigureOut">
              <a:rPr lang="en-US"/>
              <a:pPr>
                <a:defRPr/>
              </a:pPr>
              <a:t>7/5/2016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4B55F8B-485E-4857-A970-5A32E55BF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8352197-3200-4681-B49A-63FA36AE6AF9}" type="datetimeFigureOut">
              <a:rPr lang="en-US"/>
              <a:pPr>
                <a:defRPr/>
              </a:pPr>
              <a:t>7/5/2016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A238CBF-1478-4B10-9D54-61F0001D6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54DFFC2-E452-4B3B-8F20-E80E32DF46D6}" type="datetimeFigureOut">
              <a:rPr lang="en-US"/>
              <a:pPr>
                <a:defRPr/>
              </a:pPr>
              <a:t>7/5/2016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2F15BA1-26E4-4035-B96E-B78C4D150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D5FEA14-8A33-4C3F-BCE9-1EE76F1F9638}" type="datetimeFigureOut">
              <a:rPr lang="en-US"/>
              <a:pPr>
                <a:defRPr/>
              </a:pPr>
              <a:t>7/5/2016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5D7565D-834D-451B-B245-9F752596D1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/>
          <p:cNvPicPr>
            <a:picLocks noChangeAspect="1" noChangeArrowheads="1"/>
          </p:cNvPicPr>
          <p:nvPr userDrawn="1"/>
        </p:nvPicPr>
        <p:blipFill>
          <a:blip r:embed="rId13" cstate="print"/>
          <a:srcRect l="14865" t="19313" r="14824" b="25674"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Segoe Print" pitchFamily="2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 Print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 Print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 Print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 Print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 Print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 Print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 Print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 Print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Segoe Print" pitchFamily="2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Segoe Print" pitchFamily="2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Segoe Print" pitchFamily="2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Segoe Print" pitchFamily="2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Segoe Prin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905000"/>
            <a:ext cx="8686800" cy="3429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Svety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Sedmochislenitsi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School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err="1" smtClean="0"/>
              <a:t>Targovishte</a:t>
            </a:r>
            <a:r>
              <a:rPr lang="en-US" sz="4800" b="1" dirty="0" smtClean="0"/>
              <a:t>, Bulgaria 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6200" y="3810000"/>
            <a:ext cx="5029200" cy="2590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2192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Our school: </a:t>
            </a:r>
            <a:b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Where Tomorrow Begins</a:t>
            </a:r>
            <a:endParaRPr lang="bg-BG" dirty="0" smtClean="0">
              <a:solidFill>
                <a:srgbClr val="0070C0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0"/>
            <a:ext cx="5807034" cy="4800600"/>
          </a:xfrm>
          <a:prstGeom prst="dodecagon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762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official symbols of our school</a:t>
            </a:r>
            <a:endParaRPr lang="bg-BG" dirty="0">
              <a:solidFill>
                <a:srgbClr val="0070C0"/>
              </a:solidFill>
            </a:endParaRPr>
          </a:p>
        </p:txBody>
      </p:sp>
      <p:pic>
        <p:nvPicPr>
          <p:cNvPr id="4" name="Picture 4" descr="DSC0278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752600"/>
            <a:ext cx="4470400" cy="3352800"/>
          </a:xfrm>
          <a:prstGeom prst="round2Diag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5105400"/>
            <a:ext cx="3962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+mn-cs"/>
              </a:rPr>
              <a:t>Flag</a:t>
            </a:r>
            <a:endParaRPr lang="bg-BG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+mn-cs"/>
            </a:endParaRPr>
          </a:p>
        </p:txBody>
      </p:sp>
      <p:pic>
        <p:nvPicPr>
          <p:cNvPr id="7" name="Picture 8" descr="Картина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295400"/>
            <a:ext cx="1946000" cy="19801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019800" y="3276600"/>
            <a:ext cx="2895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+mn-cs"/>
              </a:rPr>
              <a:t>Coat of arms</a:t>
            </a:r>
            <a:endParaRPr lang="bg-BG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+mn-cs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4419600"/>
            <a:ext cx="1620838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010400" y="5638800"/>
            <a:ext cx="11668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+mn-cs"/>
              </a:rPr>
              <a:t>Logo</a:t>
            </a:r>
            <a:endParaRPr lang="bg-BG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School history</a:t>
            </a:r>
            <a:endParaRPr lang="bg-BG" dirty="0">
              <a:solidFill>
                <a:srgbClr val="0070C0"/>
              </a:solidFill>
            </a:endParaRPr>
          </a:p>
        </p:txBody>
      </p:sp>
      <p:pic>
        <p:nvPicPr>
          <p:cNvPr id="4" name="Picture 4" descr="7-2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143000"/>
            <a:ext cx="3581400" cy="2378049"/>
          </a:xfrm>
          <a:prstGeom prst="round2Diag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733800"/>
            <a:ext cx="3601254" cy="2438400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038600" y="1143000"/>
            <a:ext cx="48768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Segoe Print" pitchFamily="2" charset="0"/>
              </a:rPr>
              <a:t>A school was made in 1846. It was named after Sveti Sedmochislenitsi (Seven Saints).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038600" y="4267200"/>
            <a:ext cx="4876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latin typeface="Segoe Print" pitchFamily="2" charset="0"/>
              </a:rPr>
              <a:t>Our school is a successor of that school and </a:t>
            </a:r>
            <a:r>
              <a:rPr lang="en-US" sz="2800" b="1" dirty="0" smtClean="0">
                <a:latin typeface="Segoe Print" pitchFamily="2" charset="0"/>
              </a:rPr>
              <a:t>has 167 </a:t>
            </a:r>
            <a:r>
              <a:rPr lang="en-US" sz="2800" b="1" dirty="0">
                <a:latin typeface="Segoe Print" pitchFamily="2" charset="0"/>
              </a:rPr>
              <a:t>years of history.</a:t>
            </a:r>
            <a:endParaRPr lang="bg-BG" sz="2800" b="1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General information</a:t>
            </a:r>
            <a:endParaRPr lang="bg-B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5638800" cy="5257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 of teaching staff: 70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 of students: 900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Students` age: 6-19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Facilities: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Eco-friendly area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Large green yard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45 safe, modern, lively and </a:t>
            </a:r>
            <a:r>
              <a:rPr lang="bg-BG" dirty="0" smtClean="0"/>
              <a:t>colorful </a:t>
            </a:r>
            <a:r>
              <a:rPr lang="en-US" dirty="0" smtClean="0"/>
              <a:t>class</a:t>
            </a:r>
            <a:r>
              <a:rPr lang="bg-BG" dirty="0" smtClean="0"/>
              <a:t>room</a:t>
            </a:r>
            <a:r>
              <a:rPr lang="en-US" dirty="0" smtClean="0"/>
              <a:t>s</a:t>
            </a:r>
            <a:r>
              <a:rPr lang="bg-BG" dirty="0" smtClean="0"/>
              <a:t> wholly centered upon children and active learning</a:t>
            </a:r>
            <a:endParaRPr lang="en-US" dirty="0" smtClean="0"/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6 computer labs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Nature and Mathematical Science Center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School hall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3D Conference hall</a:t>
            </a:r>
          </a:p>
        </p:txBody>
      </p:sp>
      <p:pic>
        <p:nvPicPr>
          <p:cNvPr id="5" name="Picture 7" descr="C:\Users\User\Desktop\1 kl-2012\pic\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4622" y="1295400"/>
            <a:ext cx="3142320" cy="2286000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IMGP27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810000"/>
            <a:ext cx="3124201" cy="2343150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General information</a:t>
            </a:r>
            <a:endParaRPr lang="bg-B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15400" cy="5410200"/>
          </a:xfrm>
        </p:spPr>
        <p:txBody>
          <a:bodyPr rtlCol="0">
            <a:normAutofit/>
          </a:bodyPr>
          <a:lstStyle/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200" dirty="0" smtClean="0"/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Multimedia in all classrooms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10 interactive whiteboards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85 computer systems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35 laptops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err="1" smtClean="0"/>
              <a:t>MultiSeat</a:t>
            </a:r>
            <a:r>
              <a:rPr lang="en-US" dirty="0" smtClean="0"/>
              <a:t> computer system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Modern sports complex – 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dirty="0" smtClean="0"/>
              <a:t>   outdoor and indoor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School library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School museum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School Canteen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School Hostel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2 food pavilions</a:t>
            </a:r>
            <a:endParaRPr lang="bg-BG" dirty="0"/>
          </a:p>
        </p:txBody>
      </p:sp>
      <p:pic>
        <p:nvPicPr>
          <p:cNvPr id="8" name="Picture 7" descr="SP_A00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581400"/>
            <a:ext cx="2343150" cy="2640462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D:\Boryanas docs\My Documents\My Pictures\school\Sv.Sedm\Нова папка\DSC012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066800"/>
            <a:ext cx="3149600" cy="2362200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906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School sports complex</a:t>
            </a:r>
            <a:endParaRPr lang="bg-BG" dirty="0" smtClean="0">
              <a:solidFill>
                <a:srgbClr val="0070C0"/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534400" cy="4876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dirty="0" smtClean="0"/>
              <a:t>Large gym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dirty="0" smtClean="0"/>
              <a:t>3 sports halls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dirty="0" smtClean="0"/>
              <a:t>Table tennis hall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dirty="0" smtClean="0"/>
              <a:t>Outdoor playgrounds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dirty="0" smtClean="0"/>
              <a:t>Main games pitches and grounds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dirty="0" smtClean="0"/>
              <a:t>Fitness centre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dirty="0" smtClean="0"/>
              <a:t>Aerobic and dance studio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dirty="0" smtClean="0"/>
              <a:t>Running track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dirty="0" smtClean="0"/>
              <a:t>Tennis court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dirty="0" smtClean="0"/>
              <a:t>Long jump pit</a:t>
            </a:r>
            <a:endParaRPr lang="bg-BG" dirty="0" smtClean="0"/>
          </a:p>
          <a:p>
            <a:pPr eaLnBrk="1" hangingPunct="1"/>
            <a:endParaRPr lang="bg-BG" dirty="0" smtClean="0"/>
          </a:p>
        </p:txBody>
      </p:sp>
      <p:pic>
        <p:nvPicPr>
          <p:cNvPr id="4" name="Picture 4" descr="sdc11224_56f83_232189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810000"/>
            <a:ext cx="2508250" cy="2361305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C:\Users\User\Desktop\1 kl-2012\pic\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143000"/>
            <a:ext cx="2844303" cy="2057400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868362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school offers …</a:t>
            </a:r>
            <a:endParaRPr lang="bg-BG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886200"/>
            <a:ext cx="3149600" cy="2362200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81000" y="1295400"/>
            <a:ext cx="51816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Segoe Print" pitchFamily="2" charset="0"/>
              </a:rPr>
              <a:t> </a:t>
            </a:r>
            <a:r>
              <a:rPr lang="en-US" sz="2400" dirty="0" smtClean="0">
                <a:latin typeface="Segoe Print" pitchFamily="2" charset="0"/>
              </a:rPr>
              <a:t>A first rate education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Segoe Print" pitchFamily="2" charset="0"/>
              </a:rPr>
              <a:t> </a:t>
            </a:r>
            <a:r>
              <a:rPr lang="en-US" sz="2400" dirty="0" smtClean="0">
                <a:latin typeface="Segoe Print" pitchFamily="2" charset="0"/>
              </a:rPr>
              <a:t>A wide range </a:t>
            </a:r>
            <a:r>
              <a:rPr lang="en-US" sz="2400" smtClean="0">
                <a:latin typeface="Segoe Print" pitchFamily="2" charset="0"/>
              </a:rPr>
              <a:t>of co curricular       </a:t>
            </a:r>
            <a:r>
              <a:rPr lang="en-US" sz="2400" dirty="0" smtClean="0">
                <a:latin typeface="Segoe Print" pitchFamily="2" charset="0"/>
              </a:rPr>
              <a:t>and after-school activities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Segoe Print" pitchFamily="2" charset="0"/>
              </a:rPr>
              <a:t> </a:t>
            </a:r>
            <a:r>
              <a:rPr lang="en-GB" sz="2400" dirty="0" smtClean="0">
                <a:latin typeface="Segoe Print" pitchFamily="2" charset="0"/>
              </a:rPr>
              <a:t>Over 40 clubs, studios and sections</a:t>
            </a:r>
          </a:p>
          <a:p>
            <a:pPr>
              <a:buFont typeface="Wingdings" pitchFamily="2" charset="2"/>
              <a:buChar char="Ø"/>
            </a:pPr>
            <a:r>
              <a:rPr lang="en-GB" sz="2200" dirty="0" smtClean="0">
                <a:latin typeface="Segoe Print" pitchFamily="2" charset="0"/>
              </a:rPr>
              <a:t> </a:t>
            </a:r>
            <a:r>
              <a:rPr lang="en-GB" sz="2400" dirty="0" smtClean="0">
                <a:latin typeface="Segoe Print" pitchFamily="2" charset="0"/>
              </a:rPr>
              <a:t>An active Student Council (School Parliament)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>
                <a:latin typeface="Segoe Print" pitchFamily="2" charset="0"/>
              </a:rPr>
              <a:t> Opportunities for taking part in international partnerships and collaborative activities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>
                <a:latin typeface="Segoe Print" pitchFamily="2" charset="0"/>
              </a:rPr>
              <a:t> English and German taught as foreign languages</a:t>
            </a:r>
            <a:endParaRPr lang="bg-BG" sz="2200" dirty="0">
              <a:latin typeface="Segoe Print" pitchFamily="2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143000"/>
            <a:ext cx="3156925" cy="2362200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After – class activities</a:t>
            </a:r>
            <a:endParaRPr lang="bg-BG" dirty="0" smtClean="0">
              <a:solidFill>
                <a:srgbClr val="0070C0"/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105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Computer study groups for the </a:t>
            </a:r>
          </a:p>
          <a:p>
            <a:pPr>
              <a:buNone/>
            </a:pPr>
            <a:r>
              <a:rPr lang="en-US" sz="2400" dirty="0" smtClean="0"/>
              <a:t>   youngest students (1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-4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grade)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Foreign languages study groups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Health clubs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Eco clubs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Junior Achievement </a:t>
            </a:r>
            <a:r>
              <a:rPr lang="en-US" sz="2400" dirty="0" err="1" smtClean="0"/>
              <a:t>programmes</a:t>
            </a: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Sports clubs and sections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Tourist groups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Music ensemble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Dancing studio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Drama studio</a:t>
            </a:r>
          </a:p>
          <a:p>
            <a:pPr eaLnBrk="1" hangingPunct="1">
              <a:buNone/>
            </a:pPr>
            <a:endParaRPr lang="bg-BG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962400"/>
            <a:ext cx="3598438" cy="2181225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7" descr="C:\Documents\Moni\Picture 2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219200"/>
            <a:ext cx="2695564" cy="2209800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685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partners all around Europe</a:t>
            </a:r>
            <a:endParaRPr lang="bg-BG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europe_map_political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914400"/>
            <a:ext cx="6189663" cy="5486400"/>
          </a:xfrm>
        </p:spPr>
      </p:pic>
      <p:cxnSp>
        <p:nvCxnSpPr>
          <p:cNvPr id="7" name="Straight Arrow Connector 6"/>
          <p:cNvCxnSpPr/>
          <p:nvPr/>
        </p:nvCxnSpPr>
        <p:spPr>
          <a:xfrm rot="16200000" flipV="1">
            <a:off x="5738813" y="4624387"/>
            <a:ext cx="533400" cy="2762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0"/>
          </p:cNvCxnSpPr>
          <p:nvPr/>
        </p:nvCxnSpPr>
        <p:spPr>
          <a:xfrm rot="16200000" flipV="1">
            <a:off x="4610100" y="3390900"/>
            <a:ext cx="251460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0"/>
          </p:cNvCxnSpPr>
          <p:nvPr/>
        </p:nvCxnSpPr>
        <p:spPr>
          <a:xfrm rot="16200000" flipV="1">
            <a:off x="4724400" y="3505200"/>
            <a:ext cx="2209800" cy="685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5" idx="0"/>
          </p:cNvCxnSpPr>
          <p:nvPr/>
        </p:nvCxnSpPr>
        <p:spPr>
          <a:xfrm rot="16200000" flipV="1">
            <a:off x="4838700" y="3619500"/>
            <a:ext cx="190500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6200000" flipH="1" flipV="1">
            <a:off x="5486400" y="5105400"/>
            <a:ext cx="76200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>
            <a:off x="5181600" y="4191000"/>
            <a:ext cx="1038225" cy="838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6200000" flipV="1">
            <a:off x="4991100" y="3848100"/>
            <a:ext cx="1295400" cy="1066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5" idx="1"/>
          </p:cNvCxnSpPr>
          <p:nvPr/>
        </p:nvCxnSpPr>
        <p:spPr>
          <a:xfrm rot="10800000">
            <a:off x="4800600" y="4800600"/>
            <a:ext cx="1295400" cy="2111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5" idx="0"/>
          </p:cNvCxnSpPr>
          <p:nvPr/>
        </p:nvCxnSpPr>
        <p:spPr>
          <a:xfrm rot="16200000" flipV="1">
            <a:off x="5410200" y="4191000"/>
            <a:ext cx="533400" cy="990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16200000" flipV="1">
            <a:off x="3848100" y="2705100"/>
            <a:ext cx="1295400" cy="3352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" idx="0"/>
          </p:cNvCxnSpPr>
          <p:nvPr/>
        </p:nvCxnSpPr>
        <p:spPr>
          <a:xfrm rot="16200000" flipV="1">
            <a:off x="4229100" y="3009900"/>
            <a:ext cx="1143000" cy="2743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5" idx="0"/>
          </p:cNvCxnSpPr>
          <p:nvPr/>
        </p:nvCxnSpPr>
        <p:spPr>
          <a:xfrm rot="16200000" flipH="1" flipV="1">
            <a:off x="3810000" y="2895600"/>
            <a:ext cx="304800" cy="441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5" idx="0"/>
          </p:cNvCxnSpPr>
          <p:nvPr/>
        </p:nvCxnSpPr>
        <p:spPr>
          <a:xfrm rot="16200000" flipH="1" flipV="1">
            <a:off x="4038600" y="3352800"/>
            <a:ext cx="533400" cy="3733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5" idx="1"/>
          </p:cNvCxnSpPr>
          <p:nvPr/>
        </p:nvCxnSpPr>
        <p:spPr>
          <a:xfrm rot="10800000" flipV="1">
            <a:off x="4343400" y="5011738"/>
            <a:ext cx="1752600" cy="3984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5" idx="0"/>
          </p:cNvCxnSpPr>
          <p:nvPr/>
        </p:nvCxnSpPr>
        <p:spPr>
          <a:xfrm rot="16200000" flipV="1">
            <a:off x="4686300" y="3467100"/>
            <a:ext cx="1143000" cy="1828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5" idx="0"/>
          </p:cNvCxnSpPr>
          <p:nvPr/>
        </p:nvCxnSpPr>
        <p:spPr>
          <a:xfrm rot="16200000" flipV="1">
            <a:off x="4419600" y="3200400"/>
            <a:ext cx="457200" cy="3048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28600" y="1447800"/>
            <a:ext cx="2133600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+mn-cs"/>
              </a:rPr>
              <a:t>Germany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+mn-cs"/>
              </a:rPr>
              <a:t>Hungary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+mn-cs"/>
              </a:rPr>
              <a:t>Estonia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+mn-cs"/>
              </a:rPr>
              <a:t>Romania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+mn-cs"/>
              </a:rPr>
              <a:t>Greece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+mn-cs"/>
              </a:rPr>
              <a:t>Latvia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+mn-cs"/>
              </a:rPr>
              <a:t>Italy</a:t>
            </a:r>
          </a:p>
        </p:txBody>
      </p:sp>
      <p:sp>
        <p:nvSpPr>
          <p:cNvPr id="5" name="5-Point Star 4"/>
          <p:cNvSpPr/>
          <p:nvPr/>
        </p:nvSpPr>
        <p:spPr>
          <a:xfrm>
            <a:off x="6096000" y="4953000"/>
            <a:ext cx="152400" cy="152400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g-BG"/>
          </a:p>
        </p:txBody>
      </p:sp>
      <p:sp>
        <p:nvSpPr>
          <p:cNvPr id="103" name="Rectangle 102"/>
          <p:cNvSpPr>
            <a:spLocks noChangeArrowheads="1"/>
          </p:cNvSpPr>
          <p:nvPr/>
        </p:nvSpPr>
        <p:spPr bwMode="auto">
          <a:xfrm>
            <a:off x="6172200" y="2667000"/>
            <a:ext cx="27432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400" b="1">
                <a:latin typeface="Segoe Print" pitchFamily="2" charset="0"/>
              </a:rPr>
              <a:t>United Kingdom</a:t>
            </a:r>
          </a:p>
          <a:p>
            <a:pPr algn="r"/>
            <a:r>
              <a:rPr lang="en-US" sz="2400" b="1">
                <a:latin typeface="Segoe Print" pitchFamily="2" charset="0"/>
              </a:rPr>
              <a:t>Spain</a:t>
            </a:r>
          </a:p>
          <a:p>
            <a:pPr algn="r"/>
            <a:r>
              <a:rPr lang="en-US" sz="2400" b="1">
                <a:latin typeface="Segoe Print" pitchFamily="2" charset="0"/>
              </a:rPr>
              <a:t>Portugal</a:t>
            </a:r>
          </a:p>
          <a:p>
            <a:pPr algn="r"/>
            <a:r>
              <a:rPr lang="en-US" sz="2400" b="1">
                <a:latin typeface="Segoe Print" pitchFamily="2" charset="0"/>
              </a:rPr>
              <a:t>France</a:t>
            </a:r>
          </a:p>
          <a:p>
            <a:pPr algn="r"/>
            <a:r>
              <a:rPr lang="en-US" sz="2400" b="1">
                <a:latin typeface="Segoe Print" pitchFamily="2" charset="0"/>
              </a:rPr>
              <a:t>Lithuania</a:t>
            </a:r>
          </a:p>
          <a:p>
            <a:pPr algn="r"/>
            <a:r>
              <a:rPr lang="en-US" sz="2400" b="1">
                <a:latin typeface="Segoe Print" pitchFamily="2" charset="0"/>
              </a:rPr>
              <a:t>Slovakia</a:t>
            </a:r>
          </a:p>
          <a:p>
            <a:pPr algn="r"/>
            <a:r>
              <a:rPr lang="en-US" sz="2400" b="1">
                <a:latin typeface="Segoe Print" pitchFamily="2" charset="0"/>
              </a:rPr>
              <a:t>Croatia</a:t>
            </a:r>
          </a:p>
          <a:p>
            <a:pPr algn="r"/>
            <a:r>
              <a:rPr lang="en-US" sz="2400" b="1">
                <a:latin typeface="Segoe Print" pitchFamily="2" charset="0"/>
              </a:rPr>
              <a:t>Poland</a:t>
            </a:r>
          </a:p>
          <a:p>
            <a:pPr algn="r"/>
            <a:r>
              <a:rPr lang="en-US" sz="2400" b="1">
                <a:latin typeface="Segoe Print" pitchFamily="2" charset="0"/>
              </a:rPr>
              <a:t>Belgium</a:t>
            </a:r>
            <a:endParaRPr lang="bg-BG" sz="2400" b="1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6139</TotalTime>
  <Words>289</Words>
  <Application>Microsoft Office PowerPoint</Application>
  <PresentationFormat>On-screen Show (4:3)</PresentationFormat>
  <Paragraphs>82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Svety Sedmochislenitsi  Secondary School Targovishte, Bulgaria  </vt:lpstr>
      <vt:lpstr>The official symbols of our school</vt:lpstr>
      <vt:lpstr>School history</vt:lpstr>
      <vt:lpstr>General information</vt:lpstr>
      <vt:lpstr>General information</vt:lpstr>
      <vt:lpstr>School sports complex</vt:lpstr>
      <vt:lpstr>Our school offers …</vt:lpstr>
      <vt:lpstr>After – class activities</vt:lpstr>
      <vt:lpstr>Our partners all around Europe</vt:lpstr>
      <vt:lpstr>Our school:  Where Tomorrow Begins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www.brainybetty.com</dc:creator>
  <cp:lastModifiedBy>User</cp:lastModifiedBy>
  <cp:revision>68</cp:revision>
  <dcterms:created xsi:type="dcterms:W3CDTF">2012-07-05T13:18:19Z</dcterms:created>
  <dcterms:modified xsi:type="dcterms:W3CDTF">2016-07-05T18:16:57Z</dcterms:modified>
</cp:coreProperties>
</file>